
<file path=[Content_Types].xml><?xml version="1.0" encoding="utf-8"?>
<Types xmlns="http://schemas.openxmlformats.org/package/2006/content-types">
  <Default Extension="emf" ContentType="image/x-emf"/>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sldIdLst>
    <p:sldId id="256" r:id="rId5"/>
    <p:sldId id="257" r:id="rId6"/>
    <p:sldId id="258" r:id="rId7"/>
    <p:sldId id="259" r:id="rId8"/>
    <p:sldId id="271" r:id="rId9"/>
    <p:sldId id="272" r:id="rId10"/>
    <p:sldId id="273" r:id="rId11"/>
    <p:sldId id="260" r:id="rId12"/>
    <p:sldId id="268" r:id="rId13"/>
    <p:sldId id="261" r:id="rId14"/>
    <p:sldId id="280" r:id="rId15"/>
    <p:sldId id="262" r:id="rId16"/>
    <p:sldId id="275" r:id="rId17"/>
    <p:sldId id="274" r:id="rId18"/>
    <p:sldId id="276" r:id="rId19"/>
    <p:sldId id="288" r:id="rId20"/>
    <p:sldId id="263" r:id="rId21"/>
    <p:sldId id="278" r:id="rId22"/>
    <p:sldId id="279" r:id="rId23"/>
    <p:sldId id="264" r:id="rId24"/>
    <p:sldId id="265" r:id="rId25"/>
    <p:sldId id="266" r:id="rId26"/>
    <p:sldId id="282" r:id="rId27"/>
    <p:sldId id="285" r:id="rId28"/>
    <p:sldId id="286" r:id="rId29"/>
    <p:sldId id="287" r:id="rId30"/>
    <p:sldId id="281" r:id="rId31"/>
    <p:sldId id="27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B2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4"/>
  </p:normalViewPr>
  <p:slideViewPr>
    <p:cSldViewPr snapToGrid="0">
      <p:cViewPr varScale="1">
        <p:scale>
          <a:sx n="102" d="100"/>
          <a:sy n="102" d="100"/>
        </p:scale>
        <p:origin x="918" y="11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ia Hooper" userId="35dc78ed-ef53-458f-a69e-e1083dc6399b" providerId="ADAL" clId="{B4FFE82A-A081-4CE2-A966-2DB55DFDEFA7}"/>
    <pc:docChg chg="modSld">
      <pc:chgData name="Alicia Hooper" userId="35dc78ed-ef53-458f-a69e-e1083dc6399b" providerId="ADAL" clId="{B4FFE82A-A081-4CE2-A966-2DB55DFDEFA7}" dt="2021-09-01T00:00:13.463" v="1" actId="20577"/>
      <pc:docMkLst>
        <pc:docMk/>
      </pc:docMkLst>
      <pc:sldChg chg="modSp mod">
        <pc:chgData name="Alicia Hooper" userId="35dc78ed-ef53-458f-a69e-e1083dc6399b" providerId="ADAL" clId="{B4FFE82A-A081-4CE2-A966-2DB55DFDEFA7}" dt="2021-09-01T00:00:13.463" v="1" actId="20577"/>
        <pc:sldMkLst>
          <pc:docMk/>
          <pc:sldMk cId="109857222" sldId="256"/>
        </pc:sldMkLst>
        <pc:spChg chg="mod">
          <ac:chgData name="Alicia Hooper" userId="35dc78ed-ef53-458f-a69e-e1083dc6399b" providerId="ADAL" clId="{B4FFE82A-A081-4CE2-A966-2DB55DFDEFA7}" dt="2021-09-01T00:00:13.463" v="1" actId="20577"/>
          <ac:spMkLst>
            <pc:docMk/>
            <pc:sldMk cId="109857222" sldId="256"/>
            <ac:spMk id="3" creationId="{00000000-0000-0000-0000-000000000000}"/>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3T22:55:10.563"/>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06T01:35:43.957"/>
    </inkml:context>
    <inkml:brush xml:id="br0">
      <inkml:brushProperty name="width" value="0.1" units="cm"/>
      <inkml:brushProperty name="height" value="0.1" units="cm"/>
      <inkml:brushProperty name="color" value="#FFFFFF"/>
    </inkml:brush>
  </inkml:definitions>
  <inkml:trace contextRef="#ctx0" brushRef="#br0">1 0 128,'0'6'0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9/1/2021</a:t>
            </a:fld>
            <a:endParaRPr lang="en-US"/>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779754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9/1/2021</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091223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9/1/2021</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786655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9/1/2021</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53917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9/1/2021</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30140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9/1/2021</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0099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9/1/2021</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03845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9/1/2021</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60863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9/1/2021</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347285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9/1/2021</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4055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9/1/2021</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8270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9/1/2021</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1918808179"/>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biologycorner.com/anatomy/chap8.html" TargetMode="Externa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hyperlink" Target="https://www.flickr.com/photos/25508895@N00/187782892/" TargetMode="External"/><Relationship Id="rId5" Type="http://schemas.openxmlformats.org/officeDocument/2006/relationships/image" Target="../media/image16.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video" Target="https://www.youtube.com/embed/aH5d3mG_dX4"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video" Target="https://www.youtube.com/embed/_beiaXMrX3c?feature=oembe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ideo" Target="https://www.youtube.com/embed/b7jRvWibcqQ?feature=oembed"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www.google.com/url?q=http%3A%2F%2Fbit.ly%2Fdtatelim&amp;sa=D&amp;sntz=1&amp;usg=AFQjCNFeL-tWJYBu2oxxYIw6VRt1u8le2g" TargetMode="External"/><Relationship Id="rId2" Type="http://schemas.openxmlformats.org/officeDocument/2006/relationships/slideLayout" Target="../slideLayouts/slideLayout2.xml"/><Relationship Id="rId1" Type="http://schemas.openxmlformats.org/officeDocument/2006/relationships/video" Target="https://www.youtube.com/embed/nKIu9yen5nc?feature=oembed" TargetMode="External"/><Relationship Id="rId6" Type="http://schemas.openxmlformats.org/officeDocument/2006/relationships/image" Target="../media/image27.jpeg"/><Relationship Id="rId5" Type="http://schemas.openxmlformats.org/officeDocument/2006/relationships/image" Target="../media/image8.emf"/><Relationship Id="rId4" Type="http://schemas.openxmlformats.org/officeDocument/2006/relationships/customXml" Target="../ink/ink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video" Target="https://www.youtube.com/embed/myabYMHEks4?feature=oembed"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elimschool.sharepoint.com/:v:/s/Languages/ETdBFFn-HR9HnSaOrafqwo8Bz42_-5WsleerZD31HzVOmA?e=rVM08E" TargetMode="Externa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https://www.youtube.com/embed/psdOQw-SgU4?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8.png"/><Relationship Id="rId5" Type="http://schemas.openxmlformats.org/officeDocument/2006/relationships/image" Target="../media/image8.emf"/><Relationship Id="rId4" Type="http://schemas.openxmlformats.org/officeDocument/2006/relationships/customXml" Target="../ink/ink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LWGJA9i18Co?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https://www.youtube.com/embed/faljgLh3MNQ?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0454" y="534924"/>
            <a:ext cx="5968924" cy="3566160"/>
          </a:xfrm>
        </p:spPr>
        <p:txBody>
          <a:bodyPr anchor="b">
            <a:noAutofit/>
          </a:bodyPr>
          <a:lstStyle/>
          <a:p>
            <a:br>
              <a:rPr lang="en-US" sz="6000" dirty="0">
                <a:cs typeface="Calibri Light"/>
              </a:rPr>
            </a:br>
            <a:r>
              <a:rPr lang="en-US" sz="6000" dirty="0">
                <a:cs typeface="Calibri Light"/>
              </a:rPr>
              <a:t>Elim Senior Subject Options and  Pathways</a:t>
            </a:r>
            <a:endParaRPr lang="en-US" sz="6000" dirty="0"/>
          </a:p>
        </p:txBody>
      </p:sp>
      <p:sp>
        <p:nvSpPr>
          <p:cNvPr id="3" name="Subtitle 2"/>
          <p:cNvSpPr>
            <a:spLocks noGrp="1"/>
          </p:cNvSpPr>
          <p:nvPr>
            <p:ph type="subTitle" idx="1"/>
          </p:nvPr>
        </p:nvSpPr>
        <p:spPr>
          <a:xfrm>
            <a:off x="890339" y="4636008"/>
            <a:ext cx="3734014" cy="1572768"/>
          </a:xfrm>
        </p:spPr>
        <p:txBody>
          <a:bodyPr vert="horz" lIns="91440" tIns="45720" rIns="91440" bIns="45720" rtlCol="0" anchor="t">
            <a:normAutofit/>
          </a:bodyPr>
          <a:lstStyle/>
          <a:p>
            <a:r>
              <a:rPr lang="en-US" dirty="0">
                <a:cs typeface="Calibri"/>
              </a:rPr>
              <a:t>2022</a:t>
            </a:r>
            <a:endParaRPr lang="en-US" dirty="0"/>
          </a:p>
        </p:txBody>
      </p:sp>
      <p:sp>
        <p:nvSpPr>
          <p:cNvPr id="11"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45B0A8"/>
          </a:solidFill>
          <a:ln w="38100" cap="rnd">
            <a:solidFill>
              <a:srgbClr val="45B0A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CC0ECC0-3D3A-4DAD-B123-9576DA3DE1BB}"/>
              </a:ext>
            </a:extLst>
          </p:cNvPr>
          <p:cNvPicPr>
            <a:picLocks noChangeAspect="1"/>
          </p:cNvPicPr>
          <p:nvPr/>
        </p:nvPicPr>
        <p:blipFill rotWithShape="1">
          <a:blip r:embed="rId2"/>
          <a:srcRect l="17355" r="7420" b="4"/>
          <a:stretch/>
        </p:blipFill>
        <p:spPr>
          <a:xfrm>
            <a:off x="6282486" y="-649214"/>
            <a:ext cx="5968924"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59C6B72-F8E6-4281-8F3E-93FC0DC98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892C8B-B6F0-4200-A935-2E074FBBEBA6}"/>
              </a:ext>
            </a:extLst>
          </p:cNvPr>
          <p:cNvSpPr>
            <a:spLocks noGrp="1"/>
          </p:cNvSpPr>
          <p:nvPr>
            <p:ph type="title"/>
          </p:nvPr>
        </p:nvSpPr>
        <p:spPr>
          <a:xfrm>
            <a:off x="224177" y="701302"/>
            <a:ext cx="6146662" cy="1660397"/>
          </a:xfrm>
        </p:spPr>
        <p:txBody>
          <a:bodyPr anchor="b">
            <a:normAutofit/>
          </a:bodyPr>
          <a:lstStyle/>
          <a:p>
            <a:r>
              <a:rPr lang="en-US"/>
              <a:t>Physical Education  PE</a:t>
            </a:r>
          </a:p>
        </p:txBody>
      </p:sp>
      <p:pic>
        <p:nvPicPr>
          <p:cNvPr id="5" name="Picture 5" descr="A person wearing a suit and tie&#10;&#10;Description automatically generated">
            <a:extLst>
              <a:ext uri="{FF2B5EF4-FFF2-40B4-BE49-F238E27FC236}">
                <a16:creationId xmlns:a16="http://schemas.microsoft.com/office/drawing/2014/main" id="{2756CF9D-8B2F-435F-AE85-B4358AD323C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296748" y="365125"/>
            <a:ext cx="1012873" cy="2194560"/>
          </a:xfrm>
          <a:prstGeom prst="rect">
            <a:avLst/>
          </a:prstGeom>
        </p:spPr>
      </p:pic>
      <p:pic>
        <p:nvPicPr>
          <p:cNvPr id="4" name="Picture 4" descr="A picture containing snow, skiing, large&#10;&#10;Description automatically generated">
            <a:extLst>
              <a:ext uri="{FF2B5EF4-FFF2-40B4-BE49-F238E27FC236}">
                <a16:creationId xmlns:a16="http://schemas.microsoft.com/office/drawing/2014/main" id="{05713987-5987-4BD1-9231-298E98F15C5E}"/>
              </a:ext>
            </a:extLst>
          </p:cNvPr>
          <p:cNvPicPr>
            <a:picLocks noChangeAspect="1"/>
          </p:cNvPicPr>
          <p:nvPr/>
        </p:nvPicPr>
        <p:blipFill>
          <a:blip r:embed="rId4"/>
          <a:stretch>
            <a:fillRect/>
          </a:stretch>
        </p:blipFill>
        <p:spPr>
          <a:xfrm>
            <a:off x="9287394" y="751054"/>
            <a:ext cx="2540538" cy="1422701"/>
          </a:xfrm>
          <a:prstGeom prst="rect">
            <a:avLst/>
          </a:prstGeom>
        </p:spPr>
      </p:pic>
      <p:sp>
        <p:nvSpPr>
          <p:cNvPr id="19" name="Rectangle 6">
            <a:extLst>
              <a:ext uri="{FF2B5EF4-FFF2-40B4-BE49-F238E27FC236}">
                <a16:creationId xmlns:a16="http://schemas.microsoft.com/office/drawing/2014/main" id="{35AD8443-F80F-481A-A3DE-89A2D0BA7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648" y="265475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45B0A8"/>
          </a:solidFill>
          <a:ln w="38100" cap="rnd">
            <a:solidFill>
              <a:srgbClr val="45B0A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3D9D848-56A9-4F5C-81DF-DA4A05BB7C89}"/>
              </a:ext>
            </a:extLst>
          </p:cNvPr>
          <p:cNvSpPr>
            <a:spLocks noGrp="1"/>
          </p:cNvSpPr>
          <p:nvPr>
            <p:ph idx="1"/>
          </p:nvPr>
        </p:nvSpPr>
        <p:spPr>
          <a:xfrm>
            <a:off x="303005" y="2364456"/>
            <a:ext cx="6266191" cy="4180366"/>
          </a:xfrm>
        </p:spPr>
        <p:txBody>
          <a:bodyPr vert="horz" lIns="91440" tIns="45720" rIns="91440" bIns="45720" rtlCol="0" anchor="t">
            <a:normAutofit fontScale="92500" lnSpcReduction="20000"/>
          </a:bodyPr>
          <a:lstStyle/>
          <a:p>
            <a:pPr marL="0" indent="0">
              <a:lnSpc>
                <a:spcPct val="100000"/>
              </a:lnSpc>
              <a:buNone/>
            </a:pPr>
            <a:r>
              <a:rPr lang="en-US" sz="2400">
                <a:ea typeface="+mn-lt"/>
                <a:cs typeface="+mn-lt"/>
              </a:rPr>
              <a:t> </a:t>
            </a:r>
            <a:r>
              <a:rPr lang="en-US">
                <a:ea typeface="+mn-lt"/>
                <a:cs typeface="+mn-lt"/>
              </a:rPr>
              <a:t>The PE option line at Level 1, 2 and 3 covers a range of different topics that are in applied in a range of sporting contexts.  The subject area explores the body in motion,  relationships with others, and the growth and development of an individual's </a:t>
            </a:r>
            <a:r>
              <a:rPr lang="en-US" err="1">
                <a:ea typeface="+mn-lt"/>
                <a:cs typeface="+mn-lt"/>
              </a:rPr>
              <a:t>haoura</a:t>
            </a:r>
            <a:r>
              <a:rPr lang="en-US">
                <a:ea typeface="+mn-lt"/>
                <a:cs typeface="+mn-lt"/>
              </a:rPr>
              <a:t> or wellbeing. </a:t>
            </a:r>
          </a:p>
          <a:p>
            <a:pPr>
              <a:lnSpc>
                <a:spcPct val="100000"/>
              </a:lnSpc>
              <a:buFont typeface="Arial"/>
              <a:buChar char="•"/>
            </a:pPr>
            <a:r>
              <a:rPr lang="en-US" sz="2400">
                <a:ea typeface="+mn-lt"/>
                <a:cs typeface="+mn-lt"/>
              </a:rPr>
              <a:t>Anatomy</a:t>
            </a:r>
            <a:endParaRPr lang="en-US" sz="2400"/>
          </a:p>
          <a:p>
            <a:pPr>
              <a:lnSpc>
                <a:spcPct val="100000"/>
              </a:lnSpc>
              <a:buFont typeface="Arial"/>
              <a:buChar char="•"/>
            </a:pPr>
            <a:r>
              <a:rPr lang="en-US" sz="2400">
                <a:ea typeface="+mn-lt"/>
                <a:cs typeface="+mn-lt"/>
              </a:rPr>
              <a:t>Biomechanics</a:t>
            </a:r>
            <a:endParaRPr lang="en-US" sz="2400"/>
          </a:p>
          <a:p>
            <a:pPr>
              <a:lnSpc>
                <a:spcPct val="100000"/>
              </a:lnSpc>
            </a:pPr>
            <a:r>
              <a:rPr lang="en-US" sz="2400">
                <a:ea typeface="+mn-lt"/>
                <a:cs typeface="+mn-lt"/>
              </a:rPr>
              <a:t>Physiology</a:t>
            </a:r>
          </a:p>
          <a:p>
            <a:pPr>
              <a:lnSpc>
                <a:spcPct val="100000"/>
              </a:lnSpc>
            </a:pPr>
            <a:r>
              <a:rPr lang="en-US" sz="2400">
                <a:ea typeface="+mn-lt"/>
                <a:cs typeface="+mn-lt"/>
              </a:rPr>
              <a:t>Sports Performance</a:t>
            </a:r>
            <a:endParaRPr lang="en-US" sz="2400"/>
          </a:p>
          <a:p>
            <a:pPr>
              <a:lnSpc>
                <a:spcPct val="100000"/>
              </a:lnSpc>
            </a:pPr>
            <a:r>
              <a:rPr lang="en-US" sz="2400">
                <a:ea typeface="+mn-lt"/>
                <a:cs typeface="+mn-lt"/>
              </a:rPr>
              <a:t>Sport Skill Analysis </a:t>
            </a:r>
          </a:p>
          <a:p>
            <a:pPr>
              <a:lnSpc>
                <a:spcPct val="100000"/>
              </a:lnSpc>
            </a:pPr>
            <a:r>
              <a:rPr lang="en-US" sz="2400">
                <a:ea typeface="+mn-lt"/>
                <a:cs typeface="+mn-lt"/>
              </a:rPr>
              <a:t>Interpersonal skills</a:t>
            </a:r>
          </a:p>
          <a:p>
            <a:pPr>
              <a:lnSpc>
                <a:spcPct val="100000"/>
              </a:lnSpc>
            </a:pPr>
            <a:r>
              <a:rPr lang="en-US" sz="2400">
                <a:ea typeface="+mn-lt"/>
                <a:cs typeface="+mn-lt"/>
              </a:rPr>
              <a:t>Group Leadership</a:t>
            </a:r>
          </a:p>
          <a:p>
            <a:pPr marL="0" indent="0">
              <a:lnSpc>
                <a:spcPct val="100000"/>
              </a:lnSpc>
              <a:buNone/>
            </a:pPr>
            <a:endParaRPr lang="en-US" sz="1500">
              <a:ea typeface="+mn-lt"/>
              <a:cs typeface="+mn-lt"/>
            </a:endParaRPr>
          </a:p>
        </p:txBody>
      </p:sp>
      <p:pic>
        <p:nvPicPr>
          <p:cNvPr id="12" name="Picture 12" descr="A group of people playing a game of football&#10;&#10;Description automatically generated">
            <a:extLst>
              <a:ext uri="{FF2B5EF4-FFF2-40B4-BE49-F238E27FC236}">
                <a16:creationId xmlns:a16="http://schemas.microsoft.com/office/drawing/2014/main" id="{910D3FB1-6E0C-477F-B0E7-30BA591DE69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357197" y="2462642"/>
            <a:ext cx="4398546" cy="2295998"/>
          </a:xfrm>
          <a:prstGeom prst="rect">
            <a:avLst/>
          </a:prstGeom>
        </p:spPr>
      </p:pic>
    </p:spTree>
    <p:extLst>
      <p:ext uri="{BB962C8B-B14F-4D97-AF65-F5344CB8AC3E}">
        <p14:creationId xmlns:p14="http://schemas.microsoft.com/office/powerpoint/2010/main" val="2542106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7EB027-C26E-4490-8E10-161D34E90900}"/>
              </a:ext>
            </a:extLst>
          </p:cNvPr>
          <p:cNvSpPr>
            <a:spLocks noGrp="1"/>
          </p:cNvSpPr>
          <p:nvPr>
            <p:ph type="title"/>
          </p:nvPr>
        </p:nvSpPr>
        <p:spPr>
          <a:xfrm>
            <a:off x="4654296" y="329184"/>
            <a:ext cx="6894576" cy="1783080"/>
          </a:xfrm>
        </p:spPr>
        <p:txBody>
          <a:bodyPr anchor="b">
            <a:normAutofit/>
          </a:bodyPr>
          <a:lstStyle/>
          <a:p>
            <a:pPr>
              <a:lnSpc>
                <a:spcPct val="90000"/>
              </a:lnSpc>
            </a:pPr>
            <a:r>
              <a:rPr lang="en-US" sz="5600"/>
              <a:t>Outdoor Education  OED </a:t>
            </a:r>
          </a:p>
        </p:txBody>
      </p:sp>
      <p:pic>
        <p:nvPicPr>
          <p:cNvPr id="4" name="Picture 4" descr="A rocky shore next to a body of water&#10;&#10;Description automatically generated">
            <a:extLst>
              <a:ext uri="{FF2B5EF4-FFF2-40B4-BE49-F238E27FC236}">
                <a16:creationId xmlns:a16="http://schemas.microsoft.com/office/drawing/2014/main" id="{A6250064-907B-4493-A599-DF6B9B4C34C7}"/>
              </a:ext>
            </a:extLst>
          </p:cNvPr>
          <p:cNvPicPr>
            <a:picLocks noChangeAspect="1"/>
          </p:cNvPicPr>
          <p:nvPr/>
        </p:nvPicPr>
        <p:blipFill rotWithShape="1">
          <a:blip r:embed="rId2"/>
          <a:srcRect l="29653" r="50592" b="-1"/>
          <a:stretch/>
        </p:blipFill>
        <p:spPr>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pic>
      <p:sp>
        <p:nvSpPr>
          <p:cNvPr id="12"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45B0A8"/>
          </a:solidFill>
          <a:ln w="38100" cap="rnd">
            <a:solidFill>
              <a:srgbClr val="45B0A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group of lawn chairs sitting on top of a lush green field&#10;&#10;Description automatically generated">
            <a:extLst>
              <a:ext uri="{FF2B5EF4-FFF2-40B4-BE49-F238E27FC236}">
                <a16:creationId xmlns:a16="http://schemas.microsoft.com/office/drawing/2014/main" id="{B4D7B329-C63A-4A5E-A001-FEAA901FC211}"/>
              </a:ext>
            </a:extLst>
          </p:cNvPr>
          <p:cNvPicPr>
            <a:picLocks noChangeAspect="1"/>
          </p:cNvPicPr>
          <p:nvPr/>
        </p:nvPicPr>
        <p:blipFill rotWithShape="1">
          <a:blip r:embed="rId3"/>
          <a:srcRect t="14672" r="3" b="3178"/>
          <a:stretch/>
        </p:blipFill>
        <p:spPr>
          <a:xfrm>
            <a:off x="1" y="4361970"/>
            <a:ext cx="4051081" cy="249603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
        <p:nvSpPr>
          <p:cNvPr id="3" name="Content Placeholder 2">
            <a:extLst>
              <a:ext uri="{FF2B5EF4-FFF2-40B4-BE49-F238E27FC236}">
                <a16:creationId xmlns:a16="http://schemas.microsoft.com/office/drawing/2014/main" id="{D34AD60A-B671-4A4D-90D6-769956D019D2}"/>
              </a:ext>
            </a:extLst>
          </p:cNvPr>
          <p:cNvSpPr>
            <a:spLocks noGrp="1"/>
          </p:cNvSpPr>
          <p:nvPr>
            <p:ph idx="1"/>
          </p:nvPr>
        </p:nvSpPr>
        <p:spPr>
          <a:xfrm>
            <a:off x="4654297" y="1984038"/>
            <a:ext cx="6894576" cy="4791473"/>
          </a:xfrm>
        </p:spPr>
        <p:txBody>
          <a:bodyPr vert="horz" lIns="91440" tIns="45720" rIns="91440" bIns="45720" rtlCol="0" anchor="t">
            <a:noAutofit/>
          </a:bodyPr>
          <a:lstStyle/>
          <a:p>
            <a:pPr marL="0" indent="0">
              <a:lnSpc>
                <a:spcPct val="100000"/>
              </a:lnSpc>
              <a:buNone/>
            </a:pPr>
            <a:r>
              <a:rPr lang="en-US" sz="2400"/>
              <a:t>The Outdoor Education option at L2 and L3 develops students understanding, knowledge and awareness of outdoor pursuits while focusing on risk management, trip planning, social responsibility and character development. </a:t>
            </a:r>
          </a:p>
          <a:p>
            <a:pPr marL="0" indent="0">
              <a:lnSpc>
                <a:spcPct val="100000"/>
              </a:lnSpc>
              <a:buNone/>
            </a:pPr>
            <a:r>
              <a:rPr lang="en-US" sz="2400"/>
              <a:t>Outdoor pursuits include</a:t>
            </a:r>
          </a:p>
          <a:p>
            <a:pPr marL="457200" indent="-457200">
              <a:lnSpc>
                <a:spcPct val="100000"/>
              </a:lnSpc>
            </a:pPr>
            <a:r>
              <a:rPr lang="en-US" sz="2400"/>
              <a:t>Tramping and Navigation</a:t>
            </a:r>
          </a:p>
          <a:p>
            <a:pPr marL="457200" indent="-457200">
              <a:lnSpc>
                <a:spcPct val="100000"/>
              </a:lnSpc>
            </a:pPr>
            <a:r>
              <a:rPr lang="en-US" sz="2400"/>
              <a:t>Indoor/outdoor rock climbing</a:t>
            </a:r>
          </a:p>
          <a:p>
            <a:pPr marL="457200" indent="-457200">
              <a:lnSpc>
                <a:spcPct val="100000"/>
              </a:lnSpc>
            </a:pPr>
            <a:r>
              <a:rPr lang="en-US" sz="2400"/>
              <a:t>Kayaking</a:t>
            </a:r>
          </a:p>
          <a:p>
            <a:pPr marL="457200" indent="-457200">
              <a:lnSpc>
                <a:spcPct val="100000"/>
              </a:lnSpc>
            </a:pPr>
            <a:r>
              <a:rPr lang="en-US" sz="2400"/>
              <a:t>Scuba diving</a:t>
            </a:r>
          </a:p>
          <a:p>
            <a:pPr marL="457200" indent="-457200">
              <a:lnSpc>
                <a:spcPct val="100000"/>
              </a:lnSpc>
            </a:pPr>
            <a:r>
              <a:rPr lang="en-US" sz="2400"/>
              <a:t>Sailing</a:t>
            </a:r>
          </a:p>
          <a:p>
            <a:pPr marL="457200" indent="-457200">
              <a:lnSpc>
                <a:spcPct val="100000"/>
              </a:lnSpc>
            </a:pPr>
            <a:endParaRPr lang="en-US" sz="2400"/>
          </a:p>
          <a:p>
            <a:pPr marL="457200" indent="-457200">
              <a:lnSpc>
                <a:spcPct val="100000"/>
              </a:lnSpc>
            </a:pPr>
            <a:endParaRPr lang="en-US" sz="2400"/>
          </a:p>
          <a:p>
            <a:pPr marL="457200" indent="-457200">
              <a:lnSpc>
                <a:spcPct val="100000"/>
              </a:lnSpc>
            </a:pPr>
            <a:endParaRPr lang="en-US" sz="2400"/>
          </a:p>
          <a:p>
            <a:pPr marL="0" indent="0">
              <a:lnSpc>
                <a:spcPct val="100000"/>
              </a:lnSpc>
              <a:buNone/>
            </a:pPr>
            <a:endParaRPr lang="en-US" sz="2400"/>
          </a:p>
          <a:p>
            <a:pPr>
              <a:lnSpc>
                <a:spcPct val="100000"/>
              </a:lnSpc>
            </a:pPr>
            <a:endParaRPr lang="en-US" sz="2400"/>
          </a:p>
          <a:p>
            <a:pPr>
              <a:lnSpc>
                <a:spcPct val="100000"/>
              </a:lnSpc>
            </a:pPr>
            <a:endParaRPr lang="en-US" sz="2400"/>
          </a:p>
        </p:txBody>
      </p:sp>
    </p:spTree>
    <p:extLst>
      <p:ext uri="{BB962C8B-B14F-4D97-AF65-F5344CB8AC3E}">
        <p14:creationId xmlns:p14="http://schemas.microsoft.com/office/powerpoint/2010/main" val="1962304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photo, table, cake&#10;&#10;Description automatically generated">
            <a:extLst>
              <a:ext uri="{FF2B5EF4-FFF2-40B4-BE49-F238E27FC236}">
                <a16:creationId xmlns:a16="http://schemas.microsoft.com/office/drawing/2014/main" id="{471422BB-ACC9-074B-AD34-EBDA520014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5" y="0"/>
            <a:ext cx="12183035" cy="6858000"/>
          </a:xfrm>
          <a:prstGeom prst="rect">
            <a:avLst/>
          </a:prstGeom>
        </p:spPr>
      </p:pic>
      <p:sp>
        <p:nvSpPr>
          <p:cNvPr id="6" name="Rounded Rectangle 5">
            <a:extLst>
              <a:ext uri="{FF2B5EF4-FFF2-40B4-BE49-F238E27FC236}">
                <a16:creationId xmlns:a16="http://schemas.microsoft.com/office/drawing/2014/main" id="{178D5FF7-558B-8E4F-9CC5-7A541EB4B0F8}"/>
              </a:ext>
            </a:extLst>
          </p:cNvPr>
          <p:cNvSpPr/>
          <p:nvPr/>
        </p:nvSpPr>
        <p:spPr>
          <a:xfrm>
            <a:off x="671517" y="1911774"/>
            <a:ext cx="8213682" cy="4399142"/>
          </a:xfrm>
          <a:prstGeom prst="roundRect">
            <a:avLst>
              <a:gd name="adj" fmla="val 7529"/>
            </a:avLst>
          </a:prstGeom>
          <a:solidFill>
            <a:schemeClr val="tx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E16EE8-D9C7-442A-84C7-AE580DC08468}"/>
              </a:ext>
            </a:extLst>
          </p:cNvPr>
          <p:cNvSpPr>
            <a:spLocks noGrp="1"/>
          </p:cNvSpPr>
          <p:nvPr>
            <p:ph type="title"/>
          </p:nvPr>
        </p:nvSpPr>
        <p:spPr>
          <a:xfrm>
            <a:off x="1624012" y="0"/>
            <a:ext cx="6349678" cy="1325563"/>
          </a:xfrm>
        </p:spPr>
        <p:txBody>
          <a:bodyPr/>
          <a:lstStyle/>
          <a:p>
            <a:r>
              <a:rPr lang="en-US"/>
              <a:t>The Visual Arts</a:t>
            </a:r>
          </a:p>
        </p:txBody>
      </p:sp>
      <p:sp>
        <p:nvSpPr>
          <p:cNvPr id="3" name="Content Placeholder 2">
            <a:extLst>
              <a:ext uri="{FF2B5EF4-FFF2-40B4-BE49-F238E27FC236}">
                <a16:creationId xmlns:a16="http://schemas.microsoft.com/office/drawing/2014/main" id="{F75E2C6D-960F-4ED9-BFA3-6086BC68A4A4}"/>
              </a:ext>
            </a:extLst>
          </p:cNvPr>
          <p:cNvSpPr>
            <a:spLocks noGrp="1"/>
          </p:cNvSpPr>
          <p:nvPr>
            <p:ph idx="1"/>
          </p:nvPr>
        </p:nvSpPr>
        <p:spPr>
          <a:xfrm>
            <a:off x="763927" y="1997351"/>
            <a:ext cx="8067555" cy="4760783"/>
          </a:xfrm>
        </p:spPr>
        <p:txBody>
          <a:bodyPr>
            <a:normAutofit fontScale="85000" lnSpcReduction="20000"/>
          </a:bodyPr>
          <a:lstStyle/>
          <a:p>
            <a:r>
              <a:rPr lang="en-US" sz="3100">
                <a:solidFill>
                  <a:schemeClr val="bg1"/>
                </a:solidFill>
                <a:latin typeface="Abadi" panose="020F0502020204030204" pitchFamily="34" charset="0"/>
              </a:rPr>
              <a:t>The Visual Arts is a huge area of study aimed at all the creative industries. From Movie making to Architecture and Design to Fashion, having a visual art subject in your portfolio is just what they’ll be looking for. </a:t>
            </a:r>
          </a:p>
          <a:p>
            <a:r>
              <a:rPr lang="en-US" sz="3100">
                <a:solidFill>
                  <a:schemeClr val="bg1"/>
                </a:solidFill>
                <a:latin typeface="Abadi" panose="020F0502020204030204" pitchFamily="34" charset="0"/>
              </a:rPr>
              <a:t>You see its all about Creative thinking - can you see the fresh new idea amongst the obvious solutions? This is an asset in all industries.</a:t>
            </a:r>
          </a:p>
          <a:p>
            <a:r>
              <a:rPr lang="en-US" sz="3100">
                <a:solidFill>
                  <a:schemeClr val="bg1"/>
                </a:solidFill>
                <a:latin typeface="Abadi" panose="020F0502020204030204" pitchFamily="34" charset="0"/>
              </a:rPr>
              <a:t>The Visual Art subjects focus these skills and build on your God given talents to prepare you for the tertiary study or rounding out your year’s study.</a:t>
            </a:r>
            <a:br>
              <a:rPr lang="en-US">
                <a:solidFill>
                  <a:schemeClr val="bg1"/>
                </a:solidFill>
              </a:rPr>
            </a:br>
            <a:endParaRPr lang="en-US">
              <a:solidFill>
                <a:schemeClr val="bg1"/>
              </a:solidFill>
            </a:endParaRPr>
          </a:p>
        </p:txBody>
      </p:sp>
    </p:spTree>
    <p:extLst>
      <p:ext uri="{BB962C8B-B14F-4D97-AF65-F5344CB8AC3E}">
        <p14:creationId xmlns:p14="http://schemas.microsoft.com/office/powerpoint/2010/main" val="103370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sitting, water, table, glass&#10;&#10;Description automatically generated">
            <a:extLst>
              <a:ext uri="{FF2B5EF4-FFF2-40B4-BE49-F238E27FC236}">
                <a16:creationId xmlns:a16="http://schemas.microsoft.com/office/drawing/2014/main" id="{5A01844E-6067-1344-BD30-84B82637F7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65" y="0"/>
            <a:ext cx="12183035" cy="6858000"/>
          </a:xfrm>
        </p:spPr>
      </p:pic>
      <p:sp>
        <p:nvSpPr>
          <p:cNvPr id="2" name="Title 1">
            <a:extLst>
              <a:ext uri="{FF2B5EF4-FFF2-40B4-BE49-F238E27FC236}">
                <a16:creationId xmlns:a16="http://schemas.microsoft.com/office/drawing/2014/main" id="{F4E16EE8-D9C7-442A-84C7-AE580DC08468}"/>
              </a:ext>
            </a:extLst>
          </p:cNvPr>
          <p:cNvSpPr>
            <a:spLocks noGrp="1"/>
          </p:cNvSpPr>
          <p:nvPr>
            <p:ph type="title"/>
          </p:nvPr>
        </p:nvSpPr>
        <p:spPr>
          <a:xfrm>
            <a:off x="838199" y="207957"/>
            <a:ext cx="8213203" cy="1325563"/>
          </a:xfrm>
        </p:spPr>
        <p:txBody>
          <a:bodyPr>
            <a:normAutofit/>
          </a:bodyPr>
          <a:lstStyle/>
          <a:p>
            <a:r>
              <a:rPr lang="en-US">
                <a:solidFill>
                  <a:schemeClr val="bg1"/>
                </a:solidFill>
              </a:rPr>
              <a:t>The Visual Arts - Painting</a:t>
            </a:r>
          </a:p>
        </p:txBody>
      </p:sp>
      <p:sp>
        <p:nvSpPr>
          <p:cNvPr id="6" name="TextBox 5">
            <a:extLst>
              <a:ext uri="{FF2B5EF4-FFF2-40B4-BE49-F238E27FC236}">
                <a16:creationId xmlns:a16="http://schemas.microsoft.com/office/drawing/2014/main" id="{B4166FF3-4304-D644-812C-B8872E269F87}"/>
              </a:ext>
            </a:extLst>
          </p:cNvPr>
          <p:cNvSpPr txBox="1"/>
          <p:nvPr/>
        </p:nvSpPr>
        <p:spPr>
          <a:xfrm>
            <a:off x="838199" y="1576388"/>
            <a:ext cx="7891464" cy="5016758"/>
          </a:xfrm>
          <a:prstGeom prst="rect">
            <a:avLst/>
          </a:prstGeom>
          <a:noFill/>
        </p:spPr>
        <p:txBody>
          <a:bodyPr wrap="square" rtlCol="0">
            <a:spAutoFit/>
          </a:bodyPr>
          <a:lstStyle/>
          <a:p>
            <a:r>
              <a:rPr lang="en-US" sz="2000">
                <a:solidFill>
                  <a:schemeClr val="bg1"/>
                </a:solidFill>
                <a:latin typeface="Abadi" panose="020B0604020104020204" pitchFamily="34" charset="0"/>
              </a:rPr>
              <a:t>Year 11 –  Painting</a:t>
            </a:r>
          </a:p>
          <a:p>
            <a:r>
              <a:rPr lang="en-US" sz="2000">
                <a:solidFill>
                  <a:schemeClr val="bg1"/>
                </a:solidFill>
                <a:latin typeface="Abadi" panose="020B0604020104020204" pitchFamily="34" charset="0"/>
              </a:rPr>
              <a:t>	A practical course for a diverse range of art activity. 	Developing core skills in: drawing, painting, design 	and printmaking. </a:t>
            </a:r>
          </a:p>
          <a:p>
            <a:r>
              <a:rPr lang="en-US" sz="2000">
                <a:solidFill>
                  <a:schemeClr val="bg1"/>
                </a:solidFill>
                <a:latin typeface="Abadi" panose="020B0604020104020204" pitchFamily="34" charset="0"/>
              </a:rPr>
              <a:t>	Students also gain understanding of art works from 	New Zealand and Polynesian cultural context.</a:t>
            </a:r>
          </a:p>
          <a:p>
            <a:endParaRPr lang="en-US" sz="2000">
              <a:solidFill>
                <a:schemeClr val="bg1"/>
              </a:solidFill>
              <a:latin typeface="Abadi" panose="020B0604020104020204" pitchFamily="34" charset="0"/>
            </a:endParaRPr>
          </a:p>
          <a:p>
            <a:r>
              <a:rPr lang="en-US" sz="2000">
                <a:solidFill>
                  <a:schemeClr val="bg1"/>
                </a:solidFill>
                <a:latin typeface="Abadi" panose="020B0604020104020204" pitchFamily="34" charset="0"/>
              </a:rPr>
              <a:t>Year 12 / 13 – Painting</a:t>
            </a:r>
          </a:p>
          <a:p>
            <a:r>
              <a:rPr lang="en-US" sz="2000">
                <a:solidFill>
                  <a:schemeClr val="bg1"/>
                </a:solidFill>
                <a:latin typeface="Abadi" panose="020B0604020104020204" pitchFamily="34" charset="0"/>
              </a:rPr>
              <a:t>	The course aims to provide a strong foundation for further 	study in Art at tertiary level.</a:t>
            </a:r>
          </a:p>
          <a:p>
            <a:r>
              <a:rPr lang="en-US" sz="2000">
                <a:solidFill>
                  <a:schemeClr val="bg1"/>
                </a:solidFill>
                <a:latin typeface="Abadi" panose="020B0604020104020204" pitchFamily="34" charset="0"/>
              </a:rPr>
              <a:t>	Students pursue their own research and engage in a variety 	of practical works including analytical drawing from 	observation, developed sequences of compositional drawings, 	small works in </a:t>
            </a:r>
            <a:r>
              <a:rPr lang="en-US" sz="2000" err="1">
                <a:solidFill>
                  <a:schemeClr val="bg1"/>
                </a:solidFill>
                <a:latin typeface="Abadi" panose="020B0604020104020204" pitchFamily="34" charset="0"/>
              </a:rPr>
              <a:t>colour</a:t>
            </a:r>
            <a:r>
              <a:rPr lang="en-US" sz="2000">
                <a:solidFill>
                  <a:schemeClr val="bg1"/>
                </a:solidFill>
                <a:latin typeface="Abadi" panose="020B0604020104020204" pitchFamily="34" charset="0"/>
              </a:rPr>
              <a:t> media and finished paintings.</a:t>
            </a:r>
          </a:p>
          <a:p>
            <a:endParaRPr lang="en-US" sz="2000">
              <a:solidFill>
                <a:schemeClr val="bg1"/>
              </a:solidFill>
              <a:latin typeface="Abadi" panose="020B0604020104020204" pitchFamily="34" charset="0"/>
            </a:endParaRPr>
          </a:p>
          <a:p>
            <a:r>
              <a:rPr lang="en-US" sz="2000">
                <a:solidFill>
                  <a:schemeClr val="bg1"/>
                </a:solidFill>
                <a:latin typeface="Abadi" panose="020B0604020104020204" pitchFamily="34" charset="0"/>
              </a:rPr>
              <a:t>All years have external assessment by folio submission.</a:t>
            </a:r>
          </a:p>
        </p:txBody>
      </p:sp>
    </p:spTree>
    <p:extLst>
      <p:ext uri="{BB962C8B-B14F-4D97-AF65-F5344CB8AC3E}">
        <p14:creationId xmlns:p14="http://schemas.microsoft.com/office/powerpoint/2010/main" val="3413172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food&#10;&#10;Description automatically generated">
            <a:extLst>
              <a:ext uri="{FF2B5EF4-FFF2-40B4-BE49-F238E27FC236}">
                <a16:creationId xmlns:a16="http://schemas.microsoft.com/office/drawing/2014/main" id="{6C1AD415-4211-8142-91F9-CAD7CE08E5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65" y="0"/>
            <a:ext cx="12183035" cy="6858000"/>
          </a:xfrm>
        </p:spPr>
      </p:pic>
      <p:sp>
        <p:nvSpPr>
          <p:cNvPr id="2" name="Title 1">
            <a:extLst>
              <a:ext uri="{FF2B5EF4-FFF2-40B4-BE49-F238E27FC236}">
                <a16:creationId xmlns:a16="http://schemas.microsoft.com/office/drawing/2014/main" id="{F4E16EE8-D9C7-442A-84C7-AE580DC08468}"/>
              </a:ext>
            </a:extLst>
          </p:cNvPr>
          <p:cNvSpPr>
            <a:spLocks noGrp="1"/>
          </p:cNvSpPr>
          <p:nvPr>
            <p:ph type="title"/>
          </p:nvPr>
        </p:nvSpPr>
        <p:spPr>
          <a:xfrm>
            <a:off x="838200" y="365125"/>
            <a:ext cx="7634468" cy="1325563"/>
          </a:xfrm>
        </p:spPr>
        <p:txBody>
          <a:bodyPr>
            <a:normAutofit/>
          </a:bodyPr>
          <a:lstStyle/>
          <a:p>
            <a:r>
              <a:rPr lang="en-US" sz="5400"/>
              <a:t>The Visual Arts</a:t>
            </a:r>
          </a:p>
        </p:txBody>
      </p:sp>
      <p:sp>
        <p:nvSpPr>
          <p:cNvPr id="6" name="TextBox 5">
            <a:extLst>
              <a:ext uri="{FF2B5EF4-FFF2-40B4-BE49-F238E27FC236}">
                <a16:creationId xmlns:a16="http://schemas.microsoft.com/office/drawing/2014/main" id="{8A107C26-CE41-A14A-8ADB-E39DB4604838}"/>
              </a:ext>
            </a:extLst>
          </p:cNvPr>
          <p:cNvSpPr txBox="1"/>
          <p:nvPr/>
        </p:nvSpPr>
        <p:spPr>
          <a:xfrm>
            <a:off x="728663" y="1690688"/>
            <a:ext cx="6100762" cy="4093428"/>
          </a:xfrm>
          <a:prstGeom prst="rect">
            <a:avLst/>
          </a:prstGeom>
          <a:noFill/>
        </p:spPr>
        <p:txBody>
          <a:bodyPr wrap="square" rtlCol="0">
            <a:spAutoFit/>
          </a:bodyPr>
          <a:lstStyle/>
          <a:p>
            <a:r>
              <a:rPr lang="en-US" sz="2000">
                <a:latin typeface="Abadi" panose="020B0604020104020204" pitchFamily="34" charset="0"/>
              </a:rPr>
              <a:t>Year 11 – Digital Design</a:t>
            </a:r>
            <a:br>
              <a:rPr lang="en-US" sz="2000">
                <a:latin typeface="Abadi" panose="020B0604020104020204" pitchFamily="34" charset="0"/>
              </a:rPr>
            </a:br>
            <a:r>
              <a:rPr lang="en-US" sz="2000">
                <a:latin typeface="Abadi" panose="020B0604020104020204" pitchFamily="34" charset="0"/>
              </a:rPr>
              <a:t>	Largely digital outcomes using Adobe CCS. 	From this course student can elect Design 	or Photography in Year 12.</a:t>
            </a:r>
            <a:br>
              <a:rPr lang="en-US" sz="2000">
                <a:latin typeface="Abadi" panose="020B0604020104020204" pitchFamily="34" charset="0"/>
              </a:rPr>
            </a:br>
            <a:r>
              <a:rPr lang="en-US" sz="2000">
                <a:latin typeface="Abadi" panose="020B0604020104020204" pitchFamily="34" charset="0"/>
              </a:rPr>
              <a:t>	No external credits therefore not 	endorsed.</a:t>
            </a:r>
          </a:p>
          <a:p>
            <a:endParaRPr lang="en-US" sz="2000">
              <a:latin typeface="Abadi" panose="020B0604020104020204" pitchFamily="34" charset="0"/>
            </a:endParaRPr>
          </a:p>
          <a:p>
            <a:r>
              <a:rPr lang="en-US" sz="2000">
                <a:latin typeface="Abadi" panose="020B0604020104020204" pitchFamily="34" charset="0"/>
              </a:rPr>
              <a:t>Year 12 / 13 – Design</a:t>
            </a:r>
            <a:br>
              <a:rPr lang="en-US" sz="2000">
                <a:latin typeface="Abadi" panose="020B0604020104020204" pitchFamily="34" charset="0"/>
              </a:rPr>
            </a:br>
            <a:r>
              <a:rPr lang="en-US" sz="2000">
                <a:latin typeface="Abadi" panose="020B0604020104020204" pitchFamily="34" charset="0"/>
              </a:rPr>
              <a:t>	Preparation for tertiary study in design field.</a:t>
            </a:r>
            <a:br>
              <a:rPr lang="en-US" sz="2000">
                <a:latin typeface="Abadi" panose="020B0604020104020204" pitchFamily="34" charset="0"/>
              </a:rPr>
            </a:br>
            <a:r>
              <a:rPr lang="en-US" sz="2000">
                <a:latin typeface="Abadi" panose="020B0604020104020204" pitchFamily="34" charset="0"/>
              </a:rPr>
              <a:t>	Brand &amp; logo design</a:t>
            </a:r>
            <a:br>
              <a:rPr lang="en-US" sz="2000">
                <a:latin typeface="Abadi" panose="020B0604020104020204" pitchFamily="34" charset="0"/>
              </a:rPr>
            </a:br>
            <a:r>
              <a:rPr lang="en-US" sz="2000">
                <a:latin typeface="Abadi" panose="020B0604020104020204" pitchFamily="34" charset="0"/>
              </a:rPr>
              <a:t>	Product / business promotional graphics.</a:t>
            </a:r>
          </a:p>
          <a:p>
            <a:endParaRPr lang="en-US" sz="2000">
              <a:latin typeface="Abadi" panose="020B0604020104020204" pitchFamily="34" charset="0"/>
            </a:endParaRPr>
          </a:p>
          <a:p>
            <a:r>
              <a:rPr lang="en-US" sz="2000">
                <a:latin typeface="Abadi" panose="020B0604020104020204" pitchFamily="34" charset="0"/>
              </a:rPr>
              <a:t>	External folio submission.</a:t>
            </a:r>
          </a:p>
          <a:p>
            <a:endParaRPr lang="en-US" sz="2000">
              <a:latin typeface="Abadi" panose="020B0604020104020204" pitchFamily="34" charset="0"/>
            </a:endParaRPr>
          </a:p>
        </p:txBody>
      </p:sp>
    </p:spTree>
    <p:extLst>
      <p:ext uri="{BB962C8B-B14F-4D97-AF65-F5344CB8AC3E}">
        <p14:creationId xmlns:p14="http://schemas.microsoft.com/office/powerpoint/2010/main" val="1103140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indoor, messy, sitting, cluttered&#10;&#10;Description automatically generated">
            <a:extLst>
              <a:ext uri="{FF2B5EF4-FFF2-40B4-BE49-F238E27FC236}">
                <a16:creationId xmlns:a16="http://schemas.microsoft.com/office/drawing/2014/main" id="{64EDCFC7-0C99-BE46-B7A3-B778ABDB05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09180" cy="6872717"/>
          </a:xfrm>
        </p:spPr>
      </p:pic>
      <p:sp>
        <p:nvSpPr>
          <p:cNvPr id="2" name="Title 1">
            <a:extLst>
              <a:ext uri="{FF2B5EF4-FFF2-40B4-BE49-F238E27FC236}">
                <a16:creationId xmlns:a16="http://schemas.microsoft.com/office/drawing/2014/main" id="{F4E16EE8-D9C7-442A-84C7-AE580DC08468}"/>
              </a:ext>
            </a:extLst>
          </p:cNvPr>
          <p:cNvSpPr>
            <a:spLocks noGrp="1"/>
          </p:cNvSpPr>
          <p:nvPr>
            <p:ph type="title"/>
          </p:nvPr>
        </p:nvSpPr>
        <p:spPr>
          <a:xfrm>
            <a:off x="838199" y="365125"/>
            <a:ext cx="8537295" cy="1325563"/>
          </a:xfrm>
        </p:spPr>
        <p:txBody>
          <a:bodyPr>
            <a:normAutofit fontScale="90000"/>
          </a:bodyPr>
          <a:lstStyle/>
          <a:p>
            <a:r>
              <a:rPr lang="en-US">
                <a:solidFill>
                  <a:schemeClr val="bg1"/>
                </a:solidFill>
              </a:rPr>
              <a:t>The Visual Arts - Photography</a:t>
            </a:r>
          </a:p>
        </p:txBody>
      </p:sp>
      <p:sp>
        <p:nvSpPr>
          <p:cNvPr id="6" name="TextBox 5">
            <a:extLst>
              <a:ext uri="{FF2B5EF4-FFF2-40B4-BE49-F238E27FC236}">
                <a16:creationId xmlns:a16="http://schemas.microsoft.com/office/drawing/2014/main" id="{0457C6D3-2AC5-B245-B809-AE116D6B484E}"/>
              </a:ext>
            </a:extLst>
          </p:cNvPr>
          <p:cNvSpPr txBox="1"/>
          <p:nvPr/>
        </p:nvSpPr>
        <p:spPr>
          <a:xfrm>
            <a:off x="838199" y="1914347"/>
            <a:ext cx="5676901" cy="2554545"/>
          </a:xfrm>
          <a:prstGeom prst="rect">
            <a:avLst/>
          </a:prstGeom>
          <a:noFill/>
        </p:spPr>
        <p:txBody>
          <a:bodyPr wrap="square" rtlCol="0">
            <a:spAutoFit/>
          </a:bodyPr>
          <a:lstStyle/>
          <a:p>
            <a:r>
              <a:rPr lang="en-US" sz="2000">
                <a:solidFill>
                  <a:schemeClr val="bg1"/>
                </a:solidFill>
                <a:latin typeface="Abadi" panose="020B0604020104020204" pitchFamily="34" charset="0"/>
              </a:rPr>
              <a:t>Year 12 / 13 – Photography</a:t>
            </a:r>
          </a:p>
          <a:p>
            <a:r>
              <a:rPr lang="en-US" sz="2000">
                <a:solidFill>
                  <a:schemeClr val="bg1"/>
                </a:solidFill>
                <a:latin typeface="Abadi" panose="020B0604020104020204" pitchFamily="34" charset="0"/>
              </a:rPr>
              <a:t>	Learn the power of a DSLR Camera.</a:t>
            </a:r>
            <a:br>
              <a:rPr lang="en-US" sz="2000">
                <a:solidFill>
                  <a:schemeClr val="bg1"/>
                </a:solidFill>
                <a:latin typeface="Abadi" panose="020B0604020104020204" pitchFamily="34" charset="0"/>
              </a:rPr>
            </a:br>
            <a:r>
              <a:rPr lang="en-US" sz="2000">
                <a:solidFill>
                  <a:schemeClr val="bg1"/>
                </a:solidFill>
                <a:latin typeface="Abadi" panose="020B0604020104020204" pitchFamily="34" charset="0"/>
              </a:rPr>
              <a:t>	This is a digital photography course 	focusing on the skill of 	Photography as Fine Art.</a:t>
            </a:r>
          </a:p>
          <a:p>
            <a:r>
              <a:rPr lang="en-US" sz="2000">
                <a:solidFill>
                  <a:schemeClr val="bg1"/>
                </a:solidFill>
                <a:latin typeface="Abadi" panose="020B0604020104020204" pitchFamily="34" charset="0"/>
              </a:rPr>
              <a:t>	Both years have external portfolios </a:t>
            </a:r>
          </a:p>
          <a:p>
            <a:r>
              <a:rPr lang="en-US" sz="2000">
                <a:solidFill>
                  <a:schemeClr val="bg1"/>
                </a:solidFill>
                <a:latin typeface="Abadi" panose="020B0604020104020204" pitchFamily="34" charset="0"/>
              </a:rPr>
              <a:t>	of highly finished artwork.</a:t>
            </a:r>
          </a:p>
          <a:p>
            <a:endParaRPr lang="en-US" sz="2000">
              <a:latin typeface="Abadi" panose="020B0604020104020204" pitchFamily="34" charset="0"/>
            </a:endParaRPr>
          </a:p>
        </p:txBody>
      </p:sp>
    </p:spTree>
    <p:extLst>
      <p:ext uri="{BB962C8B-B14F-4D97-AF65-F5344CB8AC3E}">
        <p14:creationId xmlns:p14="http://schemas.microsoft.com/office/powerpoint/2010/main" val="3539138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0DCE7-8FD3-4FA7-8D18-D274CEF5BA9B}"/>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400" dirty="0"/>
              <a:t>Art History</a:t>
            </a:r>
          </a:p>
        </p:txBody>
      </p:sp>
      <p:pic>
        <p:nvPicPr>
          <p:cNvPr id="3" name="aH5d3mG_dX4"/>
          <p:cNvPicPr>
            <a:picLocks noRot="1" noChangeAspect="1"/>
          </p:cNvPicPr>
          <p:nvPr>
            <a:videoFile r:link="rId1"/>
          </p:nvPr>
        </p:nvPicPr>
        <p:blipFill>
          <a:blip r:embed="rId3"/>
          <a:stretch>
            <a:fillRect/>
          </a:stretch>
        </p:blipFill>
        <p:spPr>
          <a:xfrm>
            <a:off x="4101454" y="989814"/>
            <a:ext cx="7887465" cy="4436699"/>
          </a:xfrm>
          <a:prstGeom prst="rect">
            <a:avLst/>
          </a:prstGeom>
        </p:spPr>
      </p:pic>
    </p:spTree>
    <p:extLst>
      <p:ext uri="{BB962C8B-B14F-4D97-AF65-F5344CB8AC3E}">
        <p14:creationId xmlns:p14="http://schemas.microsoft.com/office/powerpoint/2010/main" val="1565954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D5468-F9B3-475B-96D8-B4B71E55AA41}"/>
              </a:ext>
            </a:extLst>
          </p:cNvPr>
          <p:cNvSpPr>
            <a:spLocks noGrp="1"/>
          </p:cNvSpPr>
          <p:nvPr>
            <p:ph type="title"/>
          </p:nvPr>
        </p:nvSpPr>
        <p:spPr/>
        <p:txBody>
          <a:bodyPr/>
          <a:lstStyle/>
          <a:p>
            <a:r>
              <a:rPr lang="en-US"/>
              <a:t>DVC – </a:t>
            </a:r>
            <a:r>
              <a:rPr lang="en-US" sz="3200"/>
              <a:t>Design and Visual Communication</a:t>
            </a:r>
          </a:p>
        </p:txBody>
      </p:sp>
      <p:pic>
        <p:nvPicPr>
          <p:cNvPr id="10" name="Picture 10" descr="A screenshot of a cell phone&#10;&#10;Description automatically generated">
            <a:extLst>
              <a:ext uri="{FF2B5EF4-FFF2-40B4-BE49-F238E27FC236}">
                <a16:creationId xmlns:a16="http://schemas.microsoft.com/office/drawing/2014/main" id="{F430CDC3-D6CB-41E8-AA44-97189C1F5324}"/>
              </a:ext>
            </a:extLst>
          </p:cNvPr>
          <p:cNvPicPr>
            <a:picLocks noChangeAspect="1"/>
          </p:cNvPicPr>
          <p:nvPr/>
        </p:nvPicPr>
        <p:blipFill>
          <a:blip r:embed="rId2"/>
          <a:stretch>
            <a:fillRect/>
          </a:stretch>
        </p:blipFill>
        <p:spPr>
          <a:xfrm>
            <a:off x="1664110" y="1809443"/>
            <a:ext cx="8740876" cy="4922887"/>
          </a:xfrm>
          <a:prstGeom prst="rect">
            <a:avLst/>
          </a:prstGeom>
        </p:spPr>
      </p:pic>
    </p:spTree>
    <p:extLst>
      <p:ext uri="{BB962C8B-B14F-4D97-AF65-F5344CB8AC3E}">
        <p14:creationId xmlns:p14="http://schemas.microsoft.com/office/powerpoint/2010/main" val="3779260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48D14-F262-442A-B0B6-0EE32B995071}"/>
              </a:ext>
            </a:extLst>
          </p:cNvPr>
          <p:cNvSpPr>
            <a:spLocks noGrp="1"/>
          </p:cNvSpPr>
          <p:nvPr>
            <p:ph type="title"/>
          </p:nvPr>
        </p:nvSpPr>
        <p:spPr/>
        <p:txBody>
          <a:bodyPr/>
          <a:lstStyle/>
          <a:p>
            <a:endParaRPr lang="en-GB"/>
          </a:p>
        </p:txBody>
      </p:sp>
      <p:pic>
        <p:nvPicPr>
          <p:cNvPr id="8" name="Picture 8" descr="A screenshot of a social media post&#10;&#10;Description automatically generated">
            <a:extLst>
              <a:ext uri="{FF2B5EF4-FFF2-40B4-BE49-F238E27FC236}">
                <a16:creationId xmlns:a16="http://schemas.microsoft.com/office/drawing/2014/main" id="{F4D1C4E0-F8BD-456D-9CA0-E8C89BE2E776}"/>
              </a:ext>
            </a:extLst>
          </p:cNvPr>
          <p:cNvPicPr>
            <a:picLocks noGrp="1" noChangeAspect="1"/>
          </p:cNvPicPr>
          <p:nvPr>
            <p:ph idx="1"/>
          </p:nvPr>
        </p:nvPicPr>
        <p:blipFill>
          <a:blip r:embed="rId2"/>
          <a:stretch>
            <a:fillRect/>
          </a:stretch>
        </p:blipFill>
        <p:spPr>
          <a:xfrm>
            <a:off x="5899" y="-197"/>
            <a:ext cx="12180201" cy="6857507"/>
          </a:xfrm>
        </p:spPr>
      </p:pic>
    </p:spTree>
    <p:extLst>
      <p:ext uri="{BB962C8B-B14F-4D97-AF65-F5344CB8AC3E}">
        <p14:creationId xmlns:p14="http://schemas.microsoft.com/office/powerpoint/2010/main" val="3276914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24B90-FD4D-41A8-BF78-979EB00DA7FE}"/>
              </a:ext>
            </a:extLst>
          </p:cNvPr>
          <p:cNvSpPr>
            <a:spLocks noGrp="1"/>
          </p:cNvSpPr>
          <p:nvPr>
            <p:ph type="title"/>
          </p:nvPr>
        </p:nvSpPr>
        <p:spPr/>
        <p:txBody>
          <a:bodyPr/>
          <a:lstStyle/>
          <a:p>
            <a:endParaRPr lang="en-GB"/>
          </a:p>
        </p:txBody>
      </p:sp>
      <p:pic>
        <p:nvPicPr>
          <p:cNvPr id="4" name="Picture 4">
            <a:hlinkClick r:id="" action="ppaction://media"/>
            <a:extLst>
              <a:ext uri="{FF2B5EF4-FFF2-40B4-BE49-F238E27FC236}">
                <a16:creationId xmlns:a16="http://schemas.microsoft.com/office/drawing/2014/main" id="{8AB0B083-0E5F-458C-9D4B-18B70984712D}"/>
              </a:ext>
            </a:extLst>
          </p:cNvPr>
          <p:cNvPicPr>
            <a:picLocks noGrp="1" noRot="1" noChangeAspect="1"/>
          </p:cNvPicPr>
          <p:nvPr>
            <p:ph idx="1"/>
            <a:videoFile r:link="rId1"/>
          </p:nvPr>
        </p:nvPicPr>
        <p:blipFill>
          <a:blip r:embed="rId3"/>
          <a:stretch>
            <a:fillRect/>
          </a:stretch>
        </p:blipFill>
        <p:spPr>
          <a:xfrm>
            <a:off x="381001" y="5610"/>
            <a:ext cx="11429998" cy="6857997"/>
          </a:xfrm>
        </p:spPr>
      </p:pic>
    </p:spTree>
    <p:extLst>
      <p:ext uri="{BB962C8B-B14F-4D97-AF65-F5344CB8AC3E}">
        <p14:creationId xmlns:p14="http://schemas.microsoft.com/office/powerpoint/2010/main" val="1865018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E860F-B605-462A-AC39-61FF1C1F797B}"/>
              </a:ext>
            </a:extLst>
          </p:cNvPr>
          <p:cNvSpPr>
            <a:spLocks noGrp="1"/>
          </p:cNvSpPr>
          <p:nvPr>
            <p:ph type="title"/>
          </p:nvPr>
        </p:nvSpPr>
        <p:spPr/>
        <p:txBody>
          <a:bodyPr/>
          <a:lstStyle/>
          <a:p>
            <a:r>
              <a:rPr lang="en-US"/>
              <a:t>Mathematics</a:t>
            </a:r>
          </a:p>
        </p:txBody>
      </p:sp>
      <p:pic>
        <p:nvPicPr>
          <p:cNvPr id="4" name="Picture 4">
            <a:hlinkClick r:id="" action="ppaction://media"/>
            <a:extLst>
              <a:ext uri="{FF2B5EF4-FFF2-40B4-BE49-F238E27FC236}">
                <a16:creationId xmlns:a16="http://schemas.microsoft.com/office/drawing/2014/main" id="{550ADEFF-1AD6-492D-B9CF-119C68EFF686}"/>
              </a:ext>
            </a:extLst>
          </p:cNvPr>
          <p:cNvPicPr>
            <a:picLocks noGrp="1" noRot="1" noChangeAspect="1"/>
          </p:cNvPicPr>
          <p:nvPr>
            <p:ph idx="1"/>
            <a:videoFile r:link="rId1"/>
          </p:nvPr>
        </p:nvPicPr>
        <p:blipFill>
          <a:blip r:embed="rId3"/>
          <a:stretch>
            <a:fillRect/>
          </a:stretch>
        </p:blipFill>
        <p:spPr>
          <a:xfrm>
            <a:off x="3060700" y="1769269"/>
            <a:ext cx="6769100" cy="4838700"/>
          </a:xfrm>
        </p:spPr>
      </p:pic>
    </p:spTree>
    <p:extLst>
      <p:ext uri="{BB962C8B-B14F-4D97-AF65-F5344CB8AC3E}">
        <p14:creationId xmlns:p14="http://schemas.microsoft.com/office/powerpoint/2010/main" val="4227557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err="1"/>
              <a:t>OoThe</a:t>
            </a:r>
            <a:r>
              <a:rPr lang="en-US"/>
              <a:t> The o</a:t>
            </a:r>
          </a:p>
        </p:txBody>
      </p:sp>
      <p:sp>
        <p:nvSpPr>
          <p:cNvPr id="2" name="Title 1">
            <a:extLst>
              <a:ext uri="{FF2B5EF4-FFF2-40B4-BE49-F238E27FC236}">
                <a16:creationId xmlns:a16="http://schemas.microsoft.com/office/drawing/2014/main" id="{0B9DEA67-DF16-46E3-9FE4-50033111017F}"/>
              </a:ext>
            </a:extLst>
          </p:cNvPr>
          <p:cNvSpPr>
            <a:spLocks noGrp="1"/>
          </p:cNvSpPr>
          <p:nvPr>
            <p:ph type="title"/>
          </p:nvPr>
        </p:nvSpPr>
        <p:spPr>
          <a:xfrm>
            <a:off x="630936" y="639520"/>
            <a:ext cx="3429000" cy="1075314"/>
          </a:xfrm>
        </p:spPr>
        <p:txBody>
          <a:bodyPr vert="horz" lIns="91440" tIns="45720" rIns="91440" bIns="45720" rtlCol="0" anchor="b">
            <a:noAutofit/>
          </a:bodyPr>
          <a:lstStyle/>
          <a:p>
            <a:pPr>
              <a:lnSpc>
                <a:spcPct val="90000"/>
              </a:lnSpc>
            </a:pPr>
            <a:r>
              <a:rPr lang="en-US" sz="2800" dirty="0"/>
              <a:t>Digital Technologies  </a:t>
            </a:r>
            <a:br>
              <a:rPr lang="en-US" sz="2800" dirty="0">
                <a:latin typeface="Modern Love"/>
                <a:cs typeface="MV Boli"/>
              </a:rPr>
            </a:br>
            <a:r>
              <a:rPr lang="en-US" sz="2800" u="sng" dirty="0">
                <a:latin typeface="Bradley Hand ITC"/>
                <a:cs typeface="MV Boli"/>
                <a:hlinkClick r:id="rId3"/>
              </a:rPr>
              <a:t>bit.ly/dtatelim</a:t>
            </a:r>
            <a:endParaRPr lang="en-US" sz="2800" dirty="0">
              <a:latin typeface="Bradley Hand ITC"/>
              <a:cs typeface="MV Boli"/>
            </a:endParaRPr>
          </a:p>
        </p:txBody>
      </p:sp>
      <p:sp>
        <p:nvSpPr>
          <p:cNvPr id="11"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084" y="2532888"/>
            <a:ext cx="3291840" cy="18288"/>
          </a:xfrm>
          <a:custGeom>
            <a:avLst/>
            <a:gdLst>
              <a:gd name="connsiteX0" fmla="*/ 0 w 3291840"/>
              <a:gd name="connsiteY0" fmla="*/ 0 h 18288"/>
              <a:gd name="connsiteX1" fmla="*/ 625450 w 3291840"/>
              <a:gd name="connsiteY1" fmla="*/ 0 h 18288"/>
              <a:gd name="connsiteX2" fmla="*/ 1283818 w 3291840"/>
              <a:gd name="connsiteY2" fmla="*/ 0 h 18288"/>
              <a:gd name="connsiteX3" fmla="*/ 1975104 w 3291840"/>
              <a:gd name="connsiteY3" fmla="*/ 0 h 18288"/>
              <a:gd name="connsiteX4" fmla="*/ 2666390 w 3291840"/>
              <a:gd name="connsiteY4" fmla="*/ 0 h 18288"/>
              <a:gd name="connsiteX5" fmla="*/ 3291840 w 3291840"/>
              <a:gd name="connsiteY5" fmla="*/ 0 h 18288"/>
              <a:gd name="connsiteX6" fmla="*/ 3291840 w 3291840"/>
              <a:gd name="connsiteY6" fmla="*/ 18288 h 18288"/>
              <a:gd name="connsiteX7" fmla="*/ 2567635 w 3291840"/>
              <a:gd name="connsiteY7" fmla="*/ 18288 h 18288"/>
              <a:gd name="connsiteX8" fmla="*/ 1843430 w 3291840"/>
              <a:gd name="connsiteY8" fmla="*/ 18288 h 18288"/>
              <a:gd name="connsiteX9" fmla="*/ 1185062 w 3291840"/>
              <a:gd name="connsiteY9" fmla="*/ 18288 h 18288"/>
              <a:gd name="connsiteX10" fmla="*/ 0 w 3291840"/>
              <a:gd name="connsiteY10" fmla="*/ 18288 h 18288"/>
              <a:gd name="connsiteX11" fmla="*/ 0 w 3291840"/>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40" h="18288" fill="none" extrusionOk="0">
                <a:moveTo>
                  <a:pt x="0" y="0"/>
                </a:moveTo>
                <a:cubicBezTo>
                  <a:pt x="173613" y="5552"/>
                  <a:pt x="489242" y="1770"/>
                  <a:pt x="625450" y="0"/>
                </a:cubicBezTo>
                <a:cubicBezTo>
                  <a:pt x="761658" y="-1770"/>
                  <a:pt x="1015131" y="32079"/>
                  <a:pt x="1283818" y="0"/>
                </a:cubicBezTo>
                <a:cubicBezTo>
                  <a:pt x="1552505" y="-32079"/>
                  <a:pt x="1752773" y="10771"/>
                  <a:pt x="1975104" y="0"/>
                </a:cubicBezTo>
                <a:cubicBezTo>
                  <a:pt x="2197435" y="-10771"/>
                  <a:pt x="2433070" y="21341"/>
                  <a:pt x="2666390" y="0"/>
                </a:cubicBezTo>
                <a:cubicBezTo>
                  <a:pt x="2899710" y="-21341"/>
                  <a:pt x="3028437" y="16612"/>
                  <a:pt x="3291840" y="0"/>
                </a:cubicBezTo>
                <a:cubicBezTo>
                  <a:pt x="3291131" y="8157"/>
                  <a:pt x="3291427" y="12125"/>
                  <a:pt x="3291840" y="18288"/>
                </a:cubicBezTo>
                <a:cubicBezTo>
                  <a:pt x="3043276" y="37868"/>
                  <a:pt x="2921041" y="-12908"/>
                  <a:pt x="2567635" y="18288"/>
                </a:cubicBezTo>
                <a:cubicBezTo>
                  <a:pt x="2214230" y="49484"/>
                  <a:pt x="2189623" y="-13019"/>
                  <a:pt x="1843430" y="18288"/>
                </a:cubicBezTo>
                <a:cubicBezTo>
                  <a:pt x="1497237" y="49595"/>
                  <a:pt x="1492584" y="29180"/>
                  <a:pt x="1185062" y="18288"/>
                </a:cubicBezTo>
                <a:cubicBezTo>
                  <a:pt x="877540" y="7396"/>
                  <a:pt x="313238" y="46443"/>
                  <a:pt x="0" y="18288"/>
                </a:cubicBezTo>
                <a:cubicBezTo>
                  <a:pt x="-46" y="12483"/>
                  <a:pt x="-203" y="6491"/>
                  <a:pt x="0" y="0"/>
                </a:cubicBezTo>
                <a:close/>
              </a:path>
              <a:path w="3291840" h="18288" stroke="0" extrusionOk="0">
                <a:moveTo>
                  <a:pt x="0" y="0"/>
                </a:moveTo>
                <a:cubicBezTo>
                  <a:pt x="281971" y="23935"/>
                  <a:pt x="485873" y="-14021"/>
                  <a:pt x="625450" y="0"/>
                </a:cubicBezTo>
                <a:cubicBezTo>
                  <a:pt x="765027" y="14021"/>
                  <a:pt x="1048900" y="27914"/>
                  <a:pt x="1185062" y="0"/>
                </a:cubicBezTo>
                <a:cubicBezTo>
                  <a:pt x="1321224" y="-27914"/>
                  <a:pt x="1648252" y="-3988"/>
                  <a:pt x="1909267" y="0"/>
                </a:cubicBezTo>
                <a:cubicBezTo>
                  <a:pt x="2170282" y="3988"/>
                  <a:pt x="2301957" y="25891"/>
                  <a:pt x="2534717" y="0"/>
                </a:cubicBezTo>
                <a:cubicBezTo>
                  <a:pt x="2767477" y="-25891"/>
                  <a:pt x="3078800" y="21500"/>
                  <a:pt x="3291840" y="0"/>
                </a:cubicBezTo>
                <a:cubicBezTo>
                  <a:pt x="3291576" y="4493"/>
                  <a:pt x="3292224" y="9472"/>
                  <a:pt x="3291840" y="18288"/>
                </a:cubicBezTo>
                <a:cubicBezTo>
                  <a:pt x="3120474" y="15714"/>
                  <a:pt x="2816568" y="4633"/>
                  <a:pt x="2633472" y="18288"/>
                </a:cubicBezTo>
                <a:cubicBezTo>
                  <a:pt x="2450376" y="31943"/>
                  <a:pt x="2160769" y="37350"/>
                  <a:pt x="1909267" y="18288"/>
                </a:cubicBezTo>
                <a:cubicBezTo>
                  <a:pt x="1657765" y="-774"/>
                  <a:pt x="1623992" y="9648"/>
                  <a:pt x="1349654" y="18288"/>
                </a:cubicBezTo>
                <a:cubicBezTo>
                  <a:pt x="1075316" y="26928"/>
                  <a:pt x="833426" y="34181"/>
                  <a:pt x="691286" y="18288"/>
                </a:cubicBezTo>
                <a:cubicBezTo>
                  <a:pt x="549146" y="2395"/>
                  <a:pt x="342011" y="24201"/>
                  <a:pt x="0" y="18288"/>
                </a:cubicBezTo>
                <a:cubicBezTo>
                  <a:pt x="843" y="9577"/>
                  <a:pt x="371" y="6900"/>
                  <a:pt x="0" y="0"/>
                </a:cubicBezTo>
                <a:close/>
              </a:path>
            </a:pathLst>
          </a:custGeom>
          <a:solidFill>
            <a:srgbClr val="45B0A8"/>
          </a:solidFill>
          <a:ln w="38100" cap="rnd">
            <a:solidFill>
              <a:srgbClr val="45B0A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9509B45-90ED-49B8-806E-D1CA89FF4F86}"/>
              </a:ext>
            </a:extLst>
          </p:cNvPr>
          <p:cNvSpPr>
            <a:spLocks noGrp="1"/>
          </p:cNvSpPr>
          <p:nvPr>
            <p:ph idx="1"/>
          </p:nvPr>
        </p:nvSpPr>
        <p:spPr>
          <a:xfrm>
            <a:off x="326751" y="2810755"/>
            <a:ext cx="4445127" cy="4632540"/>
          </a:xfrm>
        </p:spPr>
        <p:txBody>
          <a:bodyPr vert="horz" lIns="91440" tIns="45720" rIns="91440" bIns="45720" rtlCol="0" anchor="t">
            <a:normAutofit/>
          </a:bodyPr>
          <a:lstStyle/>
          <a:p>
            <a:pPr marL="0" indent="0">
              <a:lnSpc>
                <a:spcPct val="100000"/>
              </a:lnSpc>
              <a:buNone/>
            </a:pPr>
            <a:r>
              <a:rPr lang="en-US" sz="2000" b="1">
                <a:ea typeface="+mn-lt"/>
                <a:cs typeface="+mn-lt"/>
              </a:rPr>
              <a:t>Digital Technology</a:t>
            </a:r>
            <a:r>
              <a:rPr lang="en-US" sz="2000">
                <a:ea typeface="+mn-lt"/>
                <a:cs typeface="+mn-lt"/>
              </a:rPr>
              <a:t> is an exciting, challenging, and growing field that impacts the world and everyday life in countless ways. Computer scientists are involved in creating technology and systems that are used in a wide range of industries, including medicine, communications, entertainment, manufacturing, business, and science. CS research pushes the state-of-the-art in computing theory and practice, and it leads to new technologies that change the world, such as the personal computer, the internet, cell phones, social media, and much more, as well as new discoveries in science and engineering, new possibilities for social science and the humanities, and creative collaborations with the arts.</a:t>
            </a:r>
            <a:endParaRPr lang="en-US" sz="2000"/>
          </a:p>
        </p:txBody>
      </p:sp>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13" name="Ink 1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5"/>
              <a:stretch>
                <a:fillRect/>
              </a:stretch>
            </p:blipFill>
            <p:spPr>
              <a:xfrm>
                <a:off x="5737403" y="1956150"/>
                <a:ext cx="36000" cy="32709"/>
              </a:xfrm>
              <a:prstGeom prst="rect">
                <a:avLst/>
              </a:prstGeom>
            </p:spPr>
          </p:pic>
        </mc:Fallback>
      </mc:AlternateContent>
      <p:pic>
        <p:nvPicPr>
          <p:cNvPr id="4" name="Picture 4">
            <a:hlinkClick r:id="" action="ppaction://media"/>
            <a:extLst>
              <a:ext uri="{FF2B5EF4-FFF2-40B4-BE49-F238E27FC236}">
                <a16:creationId xmlns:a16="http://schemas.microsoft.com/office/drawing/2014/main" id="{5B54DC36-B3FF-4A65-86CF-9DBD2280C68C}"/>
              </a:ext>
            </a:extLst>
          </p:cNvPr>
          <p:cNvPicPr>
            <a:picLocks noRot="1" noChangeAspect="1"/>
          </p:cNvPicPr>
          <p:nvPr>
            <a:videoFile r:link="rId1"/>
          </p:nvPr>
        </p:nvPicPr>
        <p:blipFill>
          <a:blip r:embed="rId6"/>
          <a:stretch>
            <a:fillRect/>
          </a:stretch>
        </p:blipFill>
        <p:spPr>
          <a:xfrm>
            <a:off x="4959096" y="86126"/>
            <a:ext cx="6903720" cy="5177790"/>
          </a:xfrm>
          <a:prstGeom prst="rect">
            <a:avLst/>
          </a:prstGeom>
        </p:spPr>
      </p:pic>
      <p:sp>
        <p:nvSpPr>
          <p:cNvPr id="5" name="Right Triangle 4">
            <a:extLst>
              <a:ext uri="{FF2B5EF4-FFF2-40B4-BE49-F238E27FC236}">
                <a16:creationId xmlns:a16="http://schemas.microsoft.com/office/drawing/2014/main" id="{4A874352-616E-4926-9957-63028256648D}"/>
              </a:ext>
            </a:extLst>
          </p:cNvPr>
          <p:cNvSpPr/>
          <p:nvPr/>
        </p:nvSpPr>
        <p:spPr>
          <a:xfrm>
            <a:off x="7836569" y="-910390"/>
            <a:ext cx="914400" cy="9144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6877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G</a:t>
            </a:r>
          </a:p>
          <a:p>
            <a:pPr algn="ctr"/>
            <a:endParaRPr lang="en-US" dirty="0"/>
          </a:p>
        </p:txBody>
      </p:sp>
      <p:sp>
        <p:nvSpPr>
          <p:cNvPr id="2" name="Title 1">
            <a:extLst>
              <a:ext uri="{FF2B5EF4-FFF2-40B4-BE49-F238E27FC236}">
                <a16:creationId xmlns:a16="http://schemas.microsoft.com/office/drawing/2014/main" id="{27550003-A3CB-4232-BA7C-A5804CC585C5}"/>
              </a:ext>
            </a:extLst>
          </p:cNvPr>
          <p:cNvSpPr>
            <a:spLocks noGrp="1"/>
          </p:cNvSpPr>
          <p:nvPr>
            <p:ph type="title"/>
          </p:nvPr>
        </p:nvSpPr>
        <p:spPr>
          <a:xfrm>
            <a:off x="234486" y="238539"/>
            <a:ext cx="11360106" cy="1434415"/>
          </a:xfrm>
        </p:spPr>
        <p:txBody>
          <a:bodyPr anchor="b">
            <a:normAutofit/>
          </a:bodyPr>
          <a:lstStyle/>
          <a:p>
            <a:r>
              <a:rPr lang="en-US" sz="7200"/>
              <a:t>Accounting</a:t>
            </a:r>
          </a:p>
        </p:txBody>
      </p:sp>
      <p:sp>
        <p:nvSpPr>
          <p:cNvPr id="10"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45B0A8"/>
          </a:solidFill>
          <a:ln w="38100" cap="rnd">
            <a:solidFill>
              <a:srgbClr val="45B0A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A8A0FCE-FB2C-4DD2-ACCD-AF04B24C3998}"/>
              </a:ext>
            </a:extLst>
          </p:cNvPr>
          <p:cNvSpPr>
            <a:spLocks noGrp="1"/>
          </p:cNvSpPr>
          <p:nvPr>
            <p:ph idx="1"/>
          </p:nvPr>
        </p:nvSpPr>
        <p:spPr>
          <a:xfrm>
            <a:off x="4874618" y="583993"/>
            <a:ext cx="6726689" cy="6260655"/>
          </a:xfrm>
        </p:spPr>
        <p:txBody>
          <a:bodyPr vert="horz" lIns="91440" tIns="45720" rIns="91440" bIns="45720" rtlCol="0" anchor="ctr">
            <a:noAutofit/>
          </a:bodyPr>
          <a:lstStyle/>
          <a:p>
            <a:r>
              <a:rPr lang="en-US" sz="3000"/>
              <a:t>Accounting helps you understand financial information such as budgets, bank statements and financial statements used by businesses and clubs</a:t>
            </a:r>
          </a:p>
          <a:p>
            <a:r>
              <a:rPr lang="en-US" sz="3000"/>
              <a:t>It involves preparing financial records including using a spreadsheet</a:t>
            </a:r>
          </a:p>
          <a:p>
            <a:r>
              <a:rPr lang="en-US" sz="3000"/>
              <a:t>You learn to </a:t>
            </a:r>
            <a:r>
              <a:rPr lang="en-US" sz="3000" err="1"/>
              <a:t>analyse</a:t>
            </a:r>
            <a:r>
              <a:rPr lang="en-US" sz="3000"/>
              <a:t> and interpret what this financial information means</a:t>
            </a:r>
          </a:p>
          <a:p>
            <a:r>
              <a:rPr lang="en-US" sz="3000"/>
              <a:t>Accounting also helps you to make good financial decisions</a:t>
            </a:r>
          </a:p>
        </p:txBody>
      </p:sp>
      <p:pic>
        <p:nvPicPr>
          <p:cNvPr id="4" name="Picture 4">
            <a:hlinkClick r:id="" action="ppaction://media"/>
            <a:extLst>
              <a:ext uri="{FF2B5EF4-FFF2-40B4-BE49-F238E27FC236}">
                <a16:creationId xmlns:a16="http://schemas.microsoft.com/office/drawing/2014/main" id="{20CE9DE1-EB60-4026-BAC9-BDC031D2F2A3}"/>
              </a:ext>
            </a:extLst>
          </p:cNvPr>
          <p:cNvPicPr>
            <a:picLocks noRot="1" noChangeAspect="1"/>
          </p:cNvPicPr>
          <p:nvPr>
            <a:videoFile r:link="rId1"/>
          </p:nvPr>
        </p:nvPicPr>
        <p:blipFill>
          <a:blip r:embed="rId3"/>
          <a:stretch>
            <a:fillRect/>
          </a:stretch>
        </p:blipFill>
        <p:spPr>
          <a:xfrm>
            <a:off x="510005" y="2753060"/>
            <a:ext cx="4238124" cy="3245518"/>
          </a:xfrm>
          <a:prstGeom prst="rect">
            <a:avLst/>
          </a:prstGeom>
        </p:spPr>
      </p:pic>
    </p:spTree>
    <p:extLst>
      <p:ext uri="{BB962C8B-B14F-4D97-AF65-F5344CB8AC3E}">
        <p14:creationId xmlns:p14="http://schemas.microsoft.com/office/powerpoint/2010/main" val="4132301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B0CFC-1DB5-4763-839E-A525DCCE8364}"/>
              </a:ext>
            </a:extLst>
          </p:cNvPr>
          <p:cNvSpPr>
            <a:spLocks noGrp="1"/>
          </p:cNvSpPr>
          <p:nvPr>
            <p:ph type="title"/>
          </p:nvPr>
        </p:nvSpPr>
        <p:spPr/>
        <p:txBody>
          <a:bodyPr/>
          <a:lstStyle/>
          <a:p>
            <a:r>
              <a:rPr lang="en-US"/>
              <a:t>Economics</a:t>
            </a:r>
          </a:p>
        </p:txBody>
      </p:sp>
      <p:pic>
        <p:nvPicPr>
          <p:cNvPr id="7" name="Picture 7" descr="A close up of text on a white background&#10;&#10;Description automatically generated">
            <a:extLst>
              <a:ext uri="{FF2B5EF4-FFF2-40B4-BE49-F238E27FC236}">
                <a16:creationId xmlns:a16="http://schemas.microsoft.com/office/drawing/2014/main" id="{C06E96BD-1C46-454C-8284-F48B6CDA3574}"/>
              </a:ext>
            </a:extLst>
          </p:cNvPr>
          <p:cNvPicPr>
            <a:picLocks noGrp="1" noChangeAspect="1"/>
          </p:cNvPicPr>
          <p:nvPr>
            <p:ph idx="1"/>
          </p:nvPr>
        </p:nvPicPr>
        <p:blipFill>
          <a:blip r:embed="rId2"/>
          <a:stretch>
            <a:fillRect/>
          </a:stretch>
        </p:blipFill>
        <p:spPr>
          <a:xfrm>
            <a:off x="670154" y="1802384"/>
            <a:ext cx="6900580" cy="5013959"/>
          </a:xfrm>
        </p:spPr>
      </p:pic>
    </p:spTree>
    <p:extLst>
      <p:ext uri="{BB962C8B-B14F-4D97-AF65-F5344CB8AC3E}">
        <p14:creationId xmlns:p14="http://schemas.microsoft.com/office/powerpoint/2010/main" val="2107927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26677-BAF0-5045-9F84-168E8D2F705D}"/>
              </a:ext>
            </a:extLst>
          </p:cNvPr>
          <p:cNvSpPr>
            <a:spLocks noGrp="1"/>
          </p:cNvSpPr>
          <p:nvPr>
            <p:ph type="title"/>
          </p:nvPr>
        </p:nvSpPr>
        <p:spPr>
          <a:xfrm>
            <a:off x="629328" y="464408"/>
            <a:ext cx="3924375" cy="1642533"/>
          </a:xfrm>
        </p:spPr>
        <p:txBody>
          <a:bodyPr anchor="b">
            <a:normAutofit/>
          </a:bodyPr>
          <a:lstStyle/>
          <a:p>
            <a:r>
              <a:rPr lang="en-US" sz="5600"/>
              <a:t>Music</a:t>
            </a:r>
          </a:p>
        </p:txBody>
      </p:sp>
      <p:sp>
        <p:nvSpPr>
          <p:cNvPr id="3" name="Content Placeholder 2">
            <a:extLst>
              <a:ext uri="{FF2B5EF4-FFF2-40B4-BE49-F238E27FC236}">
                <a16:creationId xmlns:a16="http://schemas.microsoft.com/office/drawing/2014/main" id="{30470DDA-AA5C-E344-8374-2A7B9A6626FD}"/>
              </a:ext>
            </a:extLst>
          </p:cNvPr>
          <p:cNvSpPr>
            <a:spLocks noGrp="1"/>
          </p:cNvSpPr>
          <p:nvPr>
            <p:ph idx="1"/>
          </p:nvPr>
        </p:nvSpPr>
        <p:spPr>
          <a:xfrm>
            <a:off x="629490" y="2741264"/>
            <a:ext cx="3928092" cy="3386399"/>
          </a:xfrm>
        </p:spPr>
        <p:txBody>
          <a:bodyPr>
            <a:normAutofit/>
          </a:bodyPr>
          <a:lstStyle/>
          <a:p>
            <a:pPr marL="0" indent="0" fontAlgn="base">
              <a:lnSpc>
                <a:spcPct val="100000"/>
              </a:lnSpc>
              <a:buNone/>
            </a:pPr>
            <a:endParaRPr lang="en-US" sz="1700" dirty="0"/>
          </a:p>
          <a:p>
            <a:pPr marL="0" indent="0" fontAlgn="base">
              <a:lnSpc>
                <a:spcPct val="100000"/>
              </a:lnSpc>
              <a:buNone/>
            </a:pPr>
            <a:r>
              <a:rPr lang="en-US" sz="2500" dirty="0"/>
              <a:t>Senior NCEA music is designed to cater for musicians who aim to develop a deeper understanding and appreciation of music and to discover musical potential. To further develop their performance skills, students need to be involved in instrumental or vocal lessons either privately or at school.  </a:t>
            </a:r>
          </a:p>
          <a:p>
            <a:pPr marL="0" indent="0" fontAlgn="base">
              <a:lnSpc>
                <a:spcPct val="100000"/>
              </a:lnSpc>
              <a:buNone/>
            </a:pPr>
            <a:endParaRPr lang="en-US" sz="1700" dirty="0"/>
          </a:p>
          <a:p>
            <a:pPr>
              <a:lnSpc>
                <a:spcPct val="100000"/>
              </a:lnSpc>
            </a:pPr>
            <a:endParaRPr lang="en-US" sz="1700" dirty="0"/>
          </a:p>
        </p:txBody>
      </p:sp>
      <p:pic>
        <p:nvPicPr>
          <p:cNvPr id="13" name="Picture 12" descr="A picture containing text, indoor, person, ceiling&#10;&#10;Description automatically generated">
            <a:extLst>
              <a:ext uri="{FF2B5EF4-FFF2-40B4-BE49-F238E27FC236}">
                <a16:creationId xmlns:a16="http://schemas.microsoft.com/office/drawing/2014/main" id="{0C50B8EB-5597-9B46-9530-D73B62563D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1" r="19084" b="-2"/>
          <a:stretch/>
        </p:blipFill>
        <p:spPr>
          <a:xfrm>
            <a:off x="5376647" y="448967"/>
            <a:ext cx="2800021" cy="2607952"/>
          </a:xfrm>
          <a:custGeom>
            <a:avLst/>
            <a:gdLst/>
            <a:ahLst/>
            <a:cxnLst/>
            <a:rect l="l" t="t" r="r" b="b"/>
            <a:pathLst>
              <a:path w="2800021" h="2607952">
                <a:moveTo>
                  <a:pt x="1896921" y="1283"/>
                </a:moveTo>
                <a:cubicBezTo>
                  <a:pt x="1964079" y="3763"/>
                  <a:pt x="2031133" y="9836"/>
                  <a:pt x="2097856" y="19493"/>
                </a:cubicBezTo>
                <a:cubicBezTo>
                  <a:pt x="2197875" y="35580"/>
                  <a:pt x="2298741" y="25628"/>
                  <a:pt x="2399244" y="18812"/>
                </a:cubicBezTo>
                <a:cubicBezTo>
                  <a:pt x="2520913" y="10497"/>
                  <a:pt x="2642460" y="5999"/>
                  <a:pt x="2764369" y="19631"/>
                </a:cubicBezTo>
                <a:lnTo>
                  <a:pt x="2781331" y="20066"/>
                </a:lnTo>
                <a:lnTo>
                  <a:pt x="2771027" y="223244"/>
                </a:lnTo>
                <a:cubicBezTo>
                  <a:pt x="2770027" y="306498"/>
                  <a:pt x="2772785" y="389724"/>
                  <a:pt x="2780906" y="472842"/>
                </a:cubicBezTo>
                <a:cubicBezTo>
                  <a:pt x="2793852" y="625932"/>
                  <a:pt x="2795719" y="779623"/>
                  <a:pt x="2786483" y="932933"/>
                </a:cubicBezTo>
                <a:cubicBezTo>
                  <a:pt x="2780058" y="1071462"/>
                  <a:pt x="2764299" y="1209772"/>
                  <a:pt x="2777754" y="1348629"/>
                </a:cubicBezTo>
                <a:cubicBezTo>
                  <a:pt x="2782361" y="1396405"/>
                  <a:pt x="2793512" y="1443308"/>
                  <a:pt x="2796058" y="1491412"/>
                </a:cubicBezTo>
                <a:cubicBezTo>
                  <a:pt x="2808180" y="1716767"/>
                  <a:pt x="2789997" y="1941359"/>
                  <a:pt x="2775088" y="2165950"/>
                </a:cubicBezTo>
                <a:cubicBezTo>
                  <a:pt x="2769633" y="2247759"/>
                  <a:pt x="2762966" y="2329567"/>
                  <a:pt x="2777876" y="2411376"/>
                </a:cubicBezTo>
                <a:cubicBezTo>
                  <a:pt x="2783785" y="2445894"/>
                  <a:pt x="2787349" y="2480670"/>
                  <a:pt x="2788562" y="2515512"/>
                </a:cubicBezTo>
                <a:lnTo>
                  <a:pt x="2785862" y="2598193"/>
                </a:lnTo>
                <a:lnTo>
                  <a:pt x="2765823" y="2598670"/>
                </a:lnTo>
                <a:cubicBezTo>
                  <a:pt x="2658539" y="2600165"/>
                  <a:pt x="2550823" y="2613972"/>
                  <a:pt x="2444081" y="2598670"/>
                </a:cubicBezTo>
                <a:cubicBezTo>
                  <a:pt x="2255735" y="2573645"/>
                  <a:pt x="2065408" y="2570205"/>
                  <a:pt x="1876379" y="2588429"/>
                </a:cubicBezTo>
                <a:cubicBezTo>
                  <a:pt x="1663187" y="2606148"/>
                  <a:pt x="1449075" y="2607414"/>
                  <a:pt x="1235711" y="2592226"/>
                </a:cubicBezTo>
                <a:cubicBezTo>
                  <a:pt x="1077655" y="2581411"/>
                  <a:pt x="919274" y="2573358"/>
                  <a:pt x="760677" y="2583023"/>
                </a:cubicBezTo>
                <a:cubicBezTo>
                  <a:pt x="699945" y="2586819"/>
                  <a:pt x="640728" y="2603387"/>
                  <a:pt x="580211" y="2605228"/>
                </a:cubicBezTo>
                <a:cubicBezTo>
                  <a:pt x="409739" y="2610520"/>
                  <a:pt x="239309" y="2608104"/>
                  <a:pt x="68912" y="2597979"/>
                </a:cubicBezTo>
                <a:lnTo>
                  <a:pt x="9851" y="2595036"/>
                </a:lnTo>
                <a:lnTo>
                  <a:pt x="14918" y="2533474"/>
                </a:lnTo>
                <a:cubicBezTo>
                  <a:pt x="24226" y="2470964"/>
                  <a:pt x="33057" y="2409078"/>
                  <a:pt x="21123" y="2345943"/>
                </a:cubicBezTo>
                <a:cubicBezTo>
                  <a:pt x="15873" y="2318439"/>
                  <a:pt x="11935" y="2290684"/>
                  <a:pt x="9189" y="2262929"/>
                </a:cubicBezTo>
                <a:cubicBezTo>
                  <a:pt x="3723" y="2192068"/>
                  <a:pt x="5681" y="2120806"/>
                  <a:pt x="15036" y="2050394"/>
                </a:cubicBezTo>
                <a:cubicBezTo>
                  <a:pt x="23988" y="1968631"/>
                  <a:pt x="9428" y="1886367"/>
                  <a:pt x="21362" y="1804853"/>
                </a:cubicBezTo>
                <a:cubicBezTo>
                  <a:pt x="29835" y="1739206"/>
                  <a:pt x="30157" y="1672681"/>
                  <a:pt x="22317" y="1606945"/>
                </a:cubicBezTo>
                <a:cubicBezTo>
                  <a:pt x="8211" y="1482675"/>
                  <a:pt x="9093" y="1357041"/>
                  <a:pt x="24942" y="1233009"/>
                </a:cubicBezTo>
                <a:cubicBezTo>
                  <a:pt x="34728" y="1160621"/>
                  <a:pt x="40337" y="1086110"/>
                  <a:pt x="22794" y="1015097"/>
                </a:cubicBezTo>
                <a:cubicBezTo>
                  <a:pt x="-18498" y="848195"/>
                  <a:pt x="5610" y="681043"/>
                  <a:pt x="22794" y="515015"/>
                </a:cubicBezTo>
                <a:cubicBezTo>
                  <a:pt x="33236" y="425851"/>
                  <a:pt x="33475" y="335698"/>
                  <a:pt x="23510" y="246472"/>
                </a:cubicBezTo>
                <a:cubicBezTo>
                  <a:pt x="14667" y="180579"/>
                  <a:pt x="9392" y="114270"/>
                  <a:pt x="7698" y="47862"/>
                </a:cubicBezTo>
                <a:lnTo>
                  <a:pt x="8577" y="16981"/>
                </a:lnTo>
                <a:lnTo>
                  <a:pt x="105876" y="19483"/>
                </a:lnTo>
                <a:cubicBezTo>
                  <a:pt x="269744" y="18941"/>
                  <a:pt x="433357" y="6953"/>
                  <a:pt x="596356" y="8998"/>
                </a:cubicBezTo>
                <a:cubicBezTo>
                  <a:pt x="687063" y="10088"/>
                  <a:pt x="777528" y="30535"/>
                  <a:pt x="868476" y="26719"/>
                </a:cubicBezTo>
                <a:cubicBezTo>
                  <a:pt x="1144104" y="15541"/>
                  <a:pt x="1419853" y="19221"/>
                  <a:pt x="1695360" y="4635"/>
                </a:cubicBezTo>
                <a:cubicBezTo>
                  <a:pt x="1762501" y="-82"/>
                  <a:pt x="1829763" y="-1196"/>
                  <a:pt x="1896921" y="1283"/>
                </a:cubicBezTo>
                <a:close/>
              </a:path>
            </a:pathLst>
          </a:custGeom>
        </p:spPr>
      </p:pic>
      <p:pic>
        <p:nvPicPr>
          <p:cNvPr id="5" name="Picture 4" descr="A group of people in a room&#10;&#10;Description automatically generated with medium confidence">
            <a:extLst>
              <a:ext uri="{FF2B5EF4-FFF2-40B4-BE49-F238E27FC236}">
                <a16:creationId xmlns:a16="http://schemas.microsoft.com/office/drawing/2014/main" id="{7BCB6215-A356-1F4A-A61E-B74FEF7A8F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37" r="26213" b="4"/>
          <a:stretch/>
        </p:blipFill>
        <p:spPr>
          <a:xfrm>
            <a:off x="8344950" y="453324"/>
            <a:ext cx="3451906" cy="3553662"/>
          </a:xfrm>
          <a:custGeom>
            <a:avLst/>
            <a:gdLst/>
            <a:ahLst/>
            <a:cxnLst/>
            <a:rect l="l" t="t" r="r" b="b"/>
            <a:pathLst>
              <a:path w="3451906" h="3553662">
                <a:moveTo>
                  <a:pt x="723689" y="906"/>
                </a:moveTo>
                <a:cubicBezTo>
                  <a:pt x="772066" y="2729"/>
                  <a:pt x="820443" y="7023"/>
                  <a:pt x="868820" y="11181"/>
                </a:cubicBezTo>
                <a:cubicBezTo>
                  <a:pt x="1039107" y="26039"/>
                  <a:pt x="1209273" y="19359"/>
                  <a:pt x="1379198" y="8454"/>
                </a:cubicBezTo>
                <a:cubicBezTo>
                  <a:pt x="1496186" y="1474"/>
                  <a:pt x="1613486" y="5305"/>
                  <a:pt x="1729930" y="19904"/>
                </a:cubicBezTo>
                <a:lnTo>
                  <a:pt x="1770732" y="22354"/>
                </a:lnTo>
                <a:lnTo>
                  <a:pt x="1793470" y="25525"/>
                </a:lnTo>
                <a:lnTo>
                  <a:pt x="1895014" y="29765"/>
                </a:lnTo>
                <a:lnTo>
                  <a:pt x="1895984" y="30265"/>
                </a:lnTo>
                <a:lnTo>
                  <a:pt x="1908078" y="30265"/>
                </a:lnTo>
                <a:lnTo>
                  <a:pt x="1909048" y="29667"/>
                </a:lnTo>
                <a:lnTo>
                  <a:pt x="2008240" y="25525"/>
                </a:lnTo>
                <a:lnTo>
                  <a:pt x="2081672" y="15283"/>
                </a:lnTo>
                <a:lnTo>
                  <a:pt x="2184918" y="9562"/>
                </a:lnTo>
                <a:cubicBezTo>
                  <a:pt x="2268544" y="8356"/>
                  <a:pt x="2352209" y="10573"/>
                  <a:pt x="2435750" y="16224"/>
                </a:cubicBezTo>
                <a:cubicBezTo>
                  <a:pt x="2589588" y="24540"/>
                  <a:pt x="2743185" y="15952"/>
                  <a:pt x="2896904" y="5864"/>
                </a:cubicBezTo>
                <a:cubicBezTo>
                  <a:pt x="2988276" y="-133"/>
                  <a:pt x="3079618" y="1639"/>
                  <a:pt x="3170959" y="5268"/>
                </a:cubicBezTo>
                <a:lnTo>
                  <a:pt x="3437940" y="15543"/>
                </a:lnTo>
                <a:lnTo>
                  <a:pt x="3440062" y="77084"/>
                </a:lnTo>
                <a:cubicBezTo>
                  <a:pt x="3439759" y="207598"/>
                  <a:pt x="3426999" y="337557"/>
                  <a:pt x="3419542" y="467764"/>
                </a:cubicBezTo>
                <a:cubicBezTo>
                  <a:pt x="3416314" y="527314"/>
                  <a:pt x="3411472" y="587156"/>
                  <a:pt x="3410666" y="646723"/>
                </a:cubicBezTo>
                <a:cubicBezTo>
                  <a:pt x="3409858" y="706293"/>
                  <a:pt x="3413086" y="765586"/>
                  <a:pt x="3425999" y="824040"/>
                </a:cubicBezTo>
                <a:cubicBezTo>
                  <a:pt x="3458153" y="973974"/>
                  <a:pt x="3447305" y="1120693"/>
                  <a:pt x="3425999" y="1269168"/>
                </a:cubicBezTo>
                <a:cubicBezTo>
                  <a:pt x="3415281" y="1344279"/>
                  <a:pt x="3402111" y="1421878"/>
                  <a:pt x="3425353" y="1494944"/>
                </a:cubicBezTo>
                <a:cubicBezTo>
                  <a:pt x="3464867" y="1616236"/>
                  <a:pt x="3452342" y="1736506"/>
                  <a:pt x="3438266" y="1858381"/>
                </a:cubicBezTo>
                <a:cubicBezTo>
                  <a:pt x="3429228" y="1937294"/>
                  <a:pt x="3419930" y="2017084"/>
                  <a:pt x="3430518" y="2095996"/>
                </a:cubicBezTo>
                <a:cubicBezTo>
                  <a:pt x="3446660" y="2216411"/>
                  <a:pt x="3439170" y="2335949"/>
                  <a:pt x="3431293" y="2456072"/>
                </a:cubicBezTo>
                <a:cubicBezTo>
                  <a:pt x="3426129" y="2537469"/>
                  <a:pt x="3413086" y="2619889"/>
                  <a:pt x="3430002" y="2700556"/>
                </a:cubicBezTo>
                <a:cubicBezTo>
                  <a:pt x="3441812" y="2765790"/>
                  <a:pt x="3444254" y="2832749"/>
                  <a:pt x="3437233" y="2898861"/>
                </a:cubicBezTo>
                <a:cubicBezTo>
                  <a:pt x="3429485" y="3003493"/>
                  <a:pt x="3415798" y="3108125"/>
                  <a:pt x="3435297" y="3213050"/>
                </a:cubicBezTo>
                <a:cubicBezTo>
                  <a:pt x="3445497" y="3268582"/>
                  <a:pt x="3441754" y="3324843"/>
                  <a:pt x="3438137" y="3380812"/>
                </a:cubicBezTo>
                <a:lnTo>
                  <a:pt x="3429447" y="3533975"/>
                </a:lnTo>
                <a:lnTo>
                  <a:pt x="3428457" y="3533971"/>
                </a:lnTo>
                <a:cubicBezTo>
                  <a:pt x="3362736" y="3534214"/>
                  <a:pt x="3297429" y="3530092"/>
                  <a:pt x="3232020" y="3523062"/>
                </a:cubicBezTo>
                <a:cubicBezTo>
                  <a:pt x="3137124" y="3513000"/>
                  <a:pt x="3042746" y="3525122"/>
                  <a:pt x="2949304" y="3541245"/>
                </a:cubicBezTo>
                <a:cubicBezTo>
                  <a:pt x="2884196" y="3550796"/>
                  <a:pt x="2818577" y="3554844"/>
                  <a:pt x="2752970" y="3553366"/>
                </a:cubicBezTo>
                <a:cubicBezTo>
                  <a:pt x="2592664" y="3553487"/>
                  <a:pt x="2432670" y="3545124"/>
                  <a:pt x="2272778" y="3529971"/>
                </a:cubicBezTo>
                <a:cubicBezTo>
                  <a:pt x="2213920" y="3526298"/>
                  <a:pt x="2154916" y="3527959"/>
                  <a:pt x="2096275" y="3534941"/>
                </a:cubicBezTo>
                <a:cubicBezTo>
                  <a:pt x="2030066" y="3541923"/>
                  <a:pt x="1963369" y="3539486"/>
                  <a:pt x="1897658" y="3527668"/>
                </a:cubicBezTo>
                <a:cubicBezTo>
                  <a:pt x="1858723" y="3520213"/>
                  <a:pt x="1819789" y="3518153"/>
                  <a:pt x="1780854" y="3518637"/>
                </a:cubicBezTo>
                <a:cubicBezTo>
                  <a:pt x="1741920" y="3519123"/>
                  <a:pt x="1702985" y="3522153"/>
                  <a:pt x="1664051" y="3524880"/>
                </a:cubicBezTo>
                <a:cubicBezTo>
                  <a:pt x="1450275" y="3539790"/>
                  <a:pt x="1236498" y="3557973"/>
                  <a:pt x="1021996" y="3545850"/>
                </a:cubicBezTo>
                <a:cubicBezTo>
                  <a:pt x="976208" y="3543304"/>
                  <a:pt x="931564" y="3532154"/>
                  <a:pt x="886089" y="3527546"/>
                </a:cubicBezTo>
                <a:cubicBezTo>
                  <a:pt x="753918" y="3514091"/>
                  <a:pt x="622269" y="3529851"/>
                  <a:pt x="490410" y="3536275"/>
                </a:cubicBezTo>
                <a:cubicBezTo>
                  <a:pt x="344484" y="3545511"/>
                  <a:pt x="198194" y="3543645"/>
                  <a:pt x="52476" y="3530699"/>
                </a:cubicBezTo>
                <a:lnTo>
                  <a:pt x="16096" y="3528137"/>
                </a:lnTo>
                <a:lnTo>
                  <a:pt x="13820" y="3457111"/>
                </a:lnTo>
                <a:cubicBezTo>
                  <a:pt x="6425" y="3369848"/>
                  <a:pt x="-1454" y="3282586"/>
                  <a:pt x="8728" y="3195323"/>
                </a:cubicBezTo>
                <a:cubicBezTo>
                  <a:pt x="18037" y="3120746"/>
                  <a:pt x="19541" y="3045559"/>
                  <a:pt x="13214" y="2970732"/>
                </a:cubicBezTo>
                <a:cubicBezTo>
                  <a:pt x="6911" y="2888880"/>
                  <a:pt x="6911" y="2806721"/>
                  <a:pt x="13214" y="2724870"/>
                </a:cubicBezTo>
                <a:cubicBezTo>
                  <a:pt x="18062" y="2646442"/>
                  <a:pt x="26184" y="2567797"/>
                  <a:pt x="17457" y="2489589"/>
                </a:cubicBezTo>
                <a:cubicBezTo>
                  <a:pt x="5335" y="2379639"/>
                  <a:pt x="9335" y="2270015"/>
                  <a:pt x="16729" y="2160282"/>
                </a:cubicBezTo>
                <a:cubicBezTo>
                  <a:pt x="22790" y="2069639"/>
                  <a:pt x="31640" y="1978667"/>
                  <a:pt x="17335" y="1888460"/>
                </a:cubicBezTo>
                <a:cubicBezTo>
                  <a:pt x="159" y="1768104"/>
                  <a:pt x="-4267" y="1646557"/>
                  <a:pt x="4122" y="1525448"/>
                </a:cubicBezTo>
                <a:cubicBezTo>
                  <a:pt x="17093" y="1276969"/>
                  <a:pt x="13820" y="1028271"/>
                  <a:pt x="23760" y="779682"/>
                </a:cubicBezTo>
                <a:cubicBezTo>
                  <a:pt x="27153" y="697655"/>
                  <a:pt x="8971" y="616065"/>
                  <a:pt x="8002" y="534256"/>
                </a:cubicBezTo>
                <a:cubicBezTo>
                  <a:pt x="6790" y="436250"/>
                  <a:pt x="11124" y="337998"/>
                  <a:pt x="14291" y="239596"/>
                </a:cubicBezTo>
                <a:lnTo>
                  <a:pt x="13744" y="13183"/>
                </a:lnTo>
                <a:lnTo>
                  <a:pt x="56934" y="10499"/>
                </a:lnTo>
                <a:cubicBezTo>
                  <a:pt x="147688" y="3411"/>
                  <a:pt x="238784" y="3411"/>
                  <a:pt x="329538" y="10499"/>
                </a:cubicBezTo>
                <a:cubicBezTo>
                  <a:pt x="412505" y="17614"/>
                  <a:pt x="495870" y="15924"/>
                  <a:pt x="578558" y="5455"/>
                </a:cubicBezTo>
                <a:cubicBezTo>
                  <a:pt x="626936" y="-270"/>
                  <a:pt x="675313" y="-917"/>
                  <a:pt x="723689" y="906"/>
                </a:cubicBezTo>
                <a:close/>
              </a:path>
            </a:pathLst>
          </a:custGeom>
        </p:spPr>
      </p:pic>
      <p:pic>
        <p:nvPicPr>
          <p:cNvPr id="11" name="Picture 10" descr="A person sitting in front of a computer&#10;&#10;Description automatically generated with medium confidence">
            <a:extLst>
              <a:ext uri="{FF2B5EF4-FFF2-40B4-BE49-F238E27FC236}">
                <a16:creationId xmlns:a16="http://schemas.microsoft.com/office/drawing/2014/main" id="{96056616-93FA-4E4C-BA2C-AF06D49C5F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904" r="23666" b="-4"/>
          <a:stretch/>
        </p:blipFill>
        <p:spPr>
          <a:xfrm>
            <a:off x="5371394" y="3215683"/>
            <a:ext cx="2809123" cy="3034623"/>
          </a:xfrm>
          <a:custGeom>
            <a:avLst/>
            <a:gdLst/>
            <a:ahLst/>
            <a:cxnLst/>
            <a:rect l="l" t="t" r="r" b="b"/>
            <a:pathLst>
              <a:path w="2809123" h="3034623">
                <a:moveTo>
                  <a:pt x="909359" y="1412"/>
                </a:moveTo>
                <a:cubicBezTo>
                  <a:pt x="958144" y="-855"/>
                  <a:pt x="1007041" y="-392"/>
                  <a:pt x="1055844" y="2812"/>
                </a:cubicBezTo>
                <a:cubicBezTo>
                  <a:pt x="1188892" y="11671"/>
                  <a:pt x="1321724" y="23752"/>
                  <a:pt x="1455098" y="27433"/>
                </a:cubicBezTo>
                <a:cubicBezTo>
                  <a:pt x="1585007" y="30886"/>
                  <a:pt x="1714916" y="19724"/>
                  <a:pt x="1844174" y="11211"/>
                </a:cubicBezTo>
                <a:cubicBezTo>
                  <a:pt x="2032760" y="-1215"/>
                  <a:pt x="2221452" y="7644"/>
                  <a:pt x="2410145" y="15353"/>
                </a:cubicBezTo>
                <a:cubicBezTo>
                  <a:pt x="2481555" y="18287"/>
                  <a:pt x="2552964" y="17014"/>
                  <a:pt x="2624374" y="15060"/>
                </a:cubicBezTo>
                <a:lnTo>
                  <a:pt x="2784992" y="11774"/>
                </a:lnTo>
                <a:lnTo>
                  <a:pt x="2785432" y="38761"/>
                </a:lnTo>
                <a:cubicBezTo>
                  <a:pt x="2800584" y="206742"/>
                  <a:pt x="2808948" y="374831"/>
                  <a:pt x="2808827" y="543247"/>
                </a:cubicBezTo>
                <a:cubicBezTo>
                  <a:pt x="2810305" y="612173"/>
                  <a:pt x="2806257" y="681111"/>
                  <a:pt x="2796705" y="749514"/>
                </a:cubicBezTo>
                <a:cubicBezTo>
                  <a:pt x="2780583" y="847684"/>
                  <a:pt x="2768461" y="946836"/>
                  <a:pt x="2778522" y="1046533"/>
                </a:cubicBezTo>
                <a:cubicBezTo>
                  <a:pt x="2785553" y="1115252"/>
                  <a:pt x="2789675" y="1183862"/>
                  <a:pt x="2789432" y="1252908"/>
                </a:cubicBezTo>
                <a:cubicBezTo>
                  <a:pt x="2789432" y="1411618"/>
                  <a:pt x="2787978" y="1570434"/>
                  <a:pt x="2791008" y="1729144"/>
                </a:cubicBezTo>
                <a:cubicBezTo>
                  <a:pt x="2793675" y="1870399"/>
                  <a:pt x="2799493" y="2011110"/>
                  <a:pt x="2784826" y="2152475"/>
                </a:cubicBezTo>
                <a:cubicBezTo>
                  <a:pt x="2763249" y="2361141"/>
                  <a:pt x="2770159" y="2570898"/>
                  <a:pt x="2772704" y="2780218"/>
                </a:cubicBezTo>
                <a:lnTo>
                  <a:pt x="2785201" y="3024103"/>
                </a:lnTo>
                <a:lnTo>
                  <a:pt x="2729575" y="3019707"/>
                </a:lnTo>
                <a:cubicBezTo>
                  <a:pt x="2664468" y="3010397"/>
                  <a:pt x="2600011" y="3001566"/>
                  <a:pt x="2534253" y="3013501"/>
                </a:cubicBezTo>
                <a:cubicBezTo>
                  <a:pt x="2505606" y="3018752"/>
                  <a:pt x="2476698" y="3022690"/>
                  <a:pt x="2447790" y="3025435"/>
                </a:cubicBezTo>
                <a:cubicBezTo>
                  <a:pt x="2373985" y="3030901"/>
                  <a:pt x="2299762" y="3028945"/>
                  <a:pt x="2226426" y="3019587"/>
                </a:cubicBezTo>
                <a:cubicBezTo>
                  <a:pt x="2141266" y="3010636"/>
                  <a:pt x="2055584" y="3025196"/>
                  <a:pt x="1970684" y="3013262"/>
                </a:cubicBezTo>
                <a:cubicBezTo>
                  <a:pt x="1902309" y="3004788"/>
                  <a:pt x="1833021" y="3004466"/>
                  <a:pt x="1764554" y="3012307"/>
                </a:cubicBezTo>
                <a:cubicBezTo>
                  <a:pt x="1635120" y="3026413"/>
                  <a:pt x="1504268" y="3025530"/>
                  <a:pt x="1375082" y="3009682"/>
                </a:cubicBezTo>
                <a:cubicBezTo>
                  <a:pt x="1299687" y="2999895"/>
                  <a:pt x="1222081" y="2994286"/>
                  <a:pt x="1148118" y="3011830"/>
                </a:cubicBezTo>
                <a:cubicBezTo>
                  <a:pt x="974281" y="3053123"/>
                  <a:pt x="800184" y="3029015"/>
                  <a:pt x="627259" y="3011830"/>
                </a:cubicBezTo>
                <a:cubicBezTo>
                  <a:pt x="534391" y="3001387"/>
                  <a:pt x="440493" y="3001148"/>
                  <a:pt x="347559" y="3011113"/>
                </a:cubicBezTo>
                <a:cubicBezTo>
                  <a:pt x="278929" y="3019957"/>
                  <a:pt x="209866" y="3025232"/>
                  <a:pt x="140699" y="3026927"/>
                </a:cubicBezTo>
                <a:lnTo>
                  <a:pt x="44501" y="3024299"/>
                </a:lnTo>
                <a:lnTo>
                  <a:pt x="26973" y="2893528"/>
                </a:lnTo>
                <a:cubicBezTo>
                  <a:pt x="-4174" y="2764506"/>
                  <a:pt x="-10619" y="2635110"/>
                  <a:pt x="19693" y="2504963"/>
                </a:cubicBezTo>
                <a:cubicBezTo>
                  <a:pt x="48311" y="2384006"/>
                  <a:pt x="46914" y="2257385"/>
                  <a:pt x="15637" y="2137152"/>
                </a:cubicBezTo>
                <a:cubicBezTo>
                  <a:pt x="8714" y="2106022"/>
                  <a:pt x="4478" y="2074304"/>
                  <a:pt x="2986" y="2042386"/>
                </a:cubicBezTo>
                <a:cubicBezTo>
                  <a:pt x="-6442" y="1925867"/>
                  <a:pt x="9430" y="1810973"/>
                  <a:pt x="22676" y="1695829"/>
                </a:cubicBezTo>
                <a:cubicBezTo>
                  <a:pt x="31508" y="1622442"/>
                  <a:pt x="44993" y="1548304"/>
                  <a:pt x="22676" y="1475668"/>
                </a:cubicBezTo>
                <a:cubicBezTo>
                  <a:pt x="7389" y="1425047"/>
                  <a:pt x="3989" y="1371313"/>
                  <a:pt x="12773" y="1319017"/>
                </a:cubicBezTo>
                <a:cubicBezTo>
                  <a:pt x="27582" y="1226202"/>
                  <a:pt x="30672" y="1131749"/>
                  <a:pt x="21961" y="1038096"/>
                </a:cubicBezTo>
                <a:cubicBezTo>
                  <a:pt x="16209" y="976348"/>
                  <a:pt x="17092" y="914112"/>
                  <a:pt x="24587" y="852564"/>
                </a:cubicBezTo>
                <a:cubicBezTo>
                  <a:pt x="34491" y="769801"/>
                  <a:pt x="49886" y="685536"/>
                  <a:pt x="31150" y="602524"/>
                </a:cubicBezTo>
                <a:cubicBezTo>
                  <a:pt x="1315" y="470626"/>
                  <a:pt x="7282" y="338854"/>
                  <a:pt x="19217" y="205958"/>
                </a:cubicBezTo>
                <a:cubicBezTo>
                  <a:pt x="23692" y="156512"/>
                  <a:pt x="28406" y="106785"/>
                  <a:pt x="29763" y="56918"/>
                </a:cubicBezTo>
                <a:lnTo>
                  <a:pt x="29335" y="22484"/>
                </a:lnTo>
                <a:lnTo>
                  <a:pt x="182423" y="11326"/>
                </a:lnTo>
                <a:cubicBezTo>
                  <a:pt x="307134" y="-180"/>
                  <a:pt x="431415" y="11326"/>
                  <a:pt x="556126" y="18689"/>
                </a:cubicBezTo>
                <a:cubicBezTo>
                  <a:pt x="625195" y="22602"/>
                  <a:pt x="694588" y="27319"/>
                  <a:pt x="763549" y="16388"/>
                </a:cubicBezTo>
                <a:cubicBezTo>
                  <a:pt x="811902" y="8674"/>
                  <a:pt x="860574" y="3678"/>
                  <a:pt x="909359" y="1412"/>
                </a:cubicBezTo>
                <a:close/>
              </a:path>
            </a:pathLst>
          </a:custGeom>
        </p:spPr>
      </p:pic>
      <p:pic>
        <p:nvPicPr>
          <p:cNvPr id="15" name="Picture 14" descr="A group of people in a room&#10;&#10;Description automatically generated with medium confidence">
            <a:extLst>
              <a:ext uri="{FF2B5EF4-FFF2-40B4-BE49-F238E27FC236}">
                <a16:creationId xmlns:a16="http://schemas.microsoft.com/office/drawing/2014/main" id="{E45D0317-EEA8-5C43-85AD-99A8152B955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21" r="-2" b="17777"/>
          <a:stretch/>
        </p:blipFill>
        <p:spPr>
          <a:xfrm>
            <a:off x="8350555" y="4171427"/>
            <a:ext cx="3434858" cy="2084130"/>
          </a:xfrm>
          <a:custGeom>
            <a:avLst/>
            <a:gdLst/>
            <a:ahLst/>
            <a:cxnLst/>
            <a:rect l="l" t="t" r="r" b="b"/>
            <a:pathLst>
              <a:path w="3434858" h="2084130">
                <a:moveTo>
                  <a:pt x="1225971" y="1141"/>
                </a:moveTo>
                <a:cubicBezTo>
                  <a:pt x="1283624" y="3345"/>
                  <a:pt x="1341187" y="8746"/>
                  <a:pt x="1398467" y="17334"/>
                </a:cubicBezTo>
                <a:cubicBezTo>
                  <a:pt x="1484331" y="31639"/>
                  <a:pt x="1570921" y="22789"/>
                  <a:pt x="1657200" y="16728"/>
                </a:cubicBezTo>
                <a:cubicBezTo>
                  <a:pt x="1761649" y="9334"/>
                  <a:pt x="1865993" y="5334"/>
                  <a:pt x="1970648" y="17456"/>
                </a:cubicBezTo>
                <a:cubicBezTo>
                  <a:pt x="2045091" y="26183"/>
                  <a:pt x="2119948" y="18061"/>
                  <a:pt x="2194600" y="13213"/>
                </a:cubicBezTo>
                <a:cubicBezTo>
                  <a:pt x="2272509" y="6910"/>
                  <a:pt x="2350711" y="6910"/>
                  <a:pt x="2428622" y="13213"/>
                </a:cubicBezTo>
                <a:cubicBezTo>
                  <a:pt x="2499846" y="19540"/>
                  <a:pt x="2571412" y="18037"/>
                  <a:pt x="2642398" y="8727"/>
                </a:cubicBezTo>
                <a:cubicBezTo>
                  <a:pt x="2725458" y="-1455"/>
                  <a:pt x="2808518" y="6424"/>
                  <a:pt x="2891579" y="13819"/>
                </a:cubicBezTo>
                <a:cubicBezTo>
                  <a:pt x="3037765" y="27031"/>
                  <a:pt x="3183847" y="21092"/>
                  <a:pt x="3329721" y="11394"/>
                </a:cubicBezTo>
                <a:lnTo>
                  <a:pt x="3422995" y="10092"/>
                </a:lnTo>
                <a:lnTo>
                  <a:pt x="3423106" y="30386"/>
                </a:lnTo>
                <a:cubicBezTo>
                  <a:pt x="3435867" y="237971"/>
                  <a:pt x="3438238" y="446198"/>
                  <a:pt x="3430208" y="654090"/>
                </a:cubicBezTo>
                <a:cubicBezTo>
                  <a:pt x="3423106" y="827990"/>
                  <a:pt x="3429304" y="1002474"/>
                  <a:pt x="3417295" y="1176228"/>
                </a:cubicBezTo>
                <a:cubicBezTo>
                  <a:pt x="3411355" y="1261425"/>
                  <a:pt x="3404770" y="1348083"/>
                  <a:pt x="3419490" y="1431526"/>
                </a:cubicBezTo>
                <a:cubicBezTo>
                  <a:pt x="3444413" y="1572253"/>
                  <a:pt x="3430724" y="1710643"/>
                  <a:pt x="3415229" y="1849910"/>
                </a:cubicBezTo>
                <a:cubicBezTo>
                  <a:pt x="3410101" y="1894678"/>
                  <a:pt x="3408864" y="1939801"/>
                  <a:pt x="3411481" y="1984635"/>
                </a:cubicBezTo>
                <a:lnTo>
                  <a:pt x="3420281" y="2045052"/>
                </a:lnTo>
                <a:lnTo>
                  <a:pt x="3334389" y="2032837"/>
                </a:lnTo>
                <a:cubicBezTo>
                  <a:pt x="3297879" y="2029644"/>
                  <a:pt x="3261227" y="2028419"/>
                  <a:pt x="3224622" y="2029160"/>
                </a:cubicBezTo>
                <a:cubicBezTo>
                  <a:pt x="3151412" y="2030641"/>
                  <a:pt x="3078391" y="2039983"/>
                  <a:pt x="3007079" y="2057157"/>
                </a:cubicBezTo>
                <a:cubicBezTo>
                  <a:pt x="2872697" y="2088306"/>
                  <a:pt x="2737925" y="2094750"/>
                  <a:pt x="2602371" y="2064436"/>
                </a:cubicBezTo>
                <a:cubicBezTo>
                  <a:pt x="2476389" y="2035818"/>
                  <a:pt x="2344507" y="2037215"/>
                  <a:pt x="2219280" y="2068494"/>
                </a:cubicBezTo>
                <a:cubicBezTo>
                  <a:pt x="2186857" y="2075416"/>
                  <a:pt x="2153821" y="2079653"/>
                  <a:pt x="2120577" y="2081145"/>
                </a:cubicBezTo>
                <a:cubicBezTo>
                  <a:pt x="1999217" y="2090573"/>
                  <a:pt x="1879549" y="2074701"/>
                  <a:pt x="1759622" y="2061453"/>
                </a:cubicBezTo>
                <a:cubicBezTo>
                  <a:pt x="1683186" y="2052622"/>
                  <a:pt x="1605969" y="2039136"/>
                  <a:pt x="1530313" y="2061453"/>
                </a:cubicBezTo>
                <a:cubicBezTo>
                  <a:pt x="1477590" y="2076742"/>
                  <a:pt x="1421623" y="2080142"/>
                  <a:pt x="1367155" y="2071358"/>
                </a:cubicBezTo>
                <a:cubicBezTo>
                  <a:pt x="1270484" y="2056548"/>
                  <a:pt x="1172107" y="2053457"/>
                  <a:pt x="1074563" y="2062169"/>
                </a:cubicBezTo>
                <a:cubicBezTo>
                  <a:pt x="1010251" y="2067921"/>
                  <a:pt x="945429" y="2067038"/>
                  <a:pt x="881325" y="2059543"/>
                </a:cubicBezTo>
                <a:cubicBezTo>
                  <a:pt x="795121" y="2049639"/>
                  <a:pt x="707357" y="2034243"/>
                  <a:pt x="620895" y="2052980"/>
                </a:cubicBezTo>
                <a:cubicBezTo>
                  <a:pt x="483518" y="2082816"/>
                  <a:pt x="346272" y="2076848"/>
                  <a:pt x="207854" y="2064914"/>
                </a:cubicBezTo>
                <a:cubicBezTo>
                  <a:pt x="156354" y="2060439"/>
                  <a:pt x="104562" y="2055725"/>
                  <a:pt x="52622" y="2054367"/>
                </a:cubicBezTo>
                <a:lnTo>
                  <a:pt x="12047" y="2054851"/>
                </a:lnTo>
                <a:lnTo>
                  <a:pt x="2957" y="1815310"/>
                </a:lnTo>
                <a:cubicBezTo>
                  <a:pt x="-270" y="1732929"/>
                  <a:pt x="-1846" y="1650548"/>
                  <a:pt x="3487" y="1568139"/>
                </a:cubicBezTo>
                <a:cubicBezTo>
                  <a:pt x="12457" y="1429500"/>
                  <a:pt x="20094" y="1290971"/>
                  <a:pt x="12700" y="1152224"/>
                </a:cubicBezTo>
                <a:cubicBezTo>
                  <a:pt x="7675" y="1076879"/>
                  <a:pt x="5703" y="1001421"/>
                  <a:pt x="6775" y="925999"/>
                </a:cubicBezTo>
                <a:lnTo>
                  <a:pt x="11863" y="832882"/>
                </a:lnTo>
                <a:lnTo>
                  <a:pt x="20970" y="766654"/>
                </a:lnTo>
                <a:lnTo>
                  <a:pt x="24654" y="677192"/>
                </a:lnTo>
                <a:lnTo>
                  <a:pt x="25185" y="676317"/>
                </a:lnTo>
                <a:lnTo>
                  <a:pt x="25185" y="665409"/>
                </a:lnTo>
                <a:lnTo>
                  <a:pt x="24741" y="664535"/>
                </a:lnTo>
                <a:lnTo>
                  <a:pt x="20970" y="572951"/>
                </a:lnTo>
                <a:lnTo>
                  <a:pt x="18150" y="552445"/>
                </a:lnTo>
                <a:lnTo>
                  <a:pt x="15972" y="515645"/>
                </a:lnTo>
                <a:cubicBezTo>
                  <a:pt x="2990" y="410624"/>
                  <a:pt x="-416" y="304831"/>
                  <a:pt x="5790" y="199319"/>
                </a:cubicBezTo>
                <a:lnTo>
                  <a:pt x="13901" y="9025"/>
                </a:lnTo>
                <a:lnTo>
                  <a:pt x="109477" y="8001"/>
                </a:lnTo>
                <a:cubicBezTo>
                  <a:pt x="187346" y="8970"/>
                  <a:pt x="265007" y="27152"/>
                  <a:pt x="343084" y="23759"/>
                </a:cubicBezTo>
                <a:cubicBezTo>
                  <a:pt x="579702" y="13819"/>
                  <a:pt x="816423" y="17092"/>
                  <a:pt x="1052937" y="4121"/>
                </a:cubicBezTo>
                <a:cubicBezTo>
                  <a:pt x="1110576" y="-73"/>
                  <a:pt x="1168318" y="-1064"/>
                  <a:pt x="1225971" y="1141"/>
                </a:cubicBezTo>
                <a:close/>
              </a:path>
            </a:pathLst>
          </a:custGeom>
        </p:spPr>
      </p:pic>
    </p:spTree>
    <p:extLst>
      <p:ext uri="{BB962C8B-B14F-4D97-AF65-F5344CB8AC3E}">
        <p14:creationId xmlns:p14="http://schemas.microsoft.com/office/powerpoint/2010/main" val="215457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26677-BAF0-5045-9F84-168E8D2F705D}"/>
              </a:ext>
            </a:extLst>
          </p:cNvPr>
          <p:cNvSpPr>
            <a:spLocks noGrp="1"/>
          </p:cNvSpPr>
          <p:nvPr>
            <p:ph type="title"/>
          </p:nvPr>
        </p:nvSpPr>
        <p:spPr>
          <a:xfrm>
            <a:off x="7647319" y="432877"/>
            <a:ext cx="3910389" cy="1642533"/>
          </a:xfrm>
        </p:spPr>
        <p:txBody>
          <a:bodyPr anchor="b">
            <a:normAutofit/>
          </a:bodyPr>
          <a:lstStyle/>
          <a:p>
            <a:r>
              <a:rPr lang="en-US" sz="5600"/>
              <a:t>Music</a:t>
            </a:r>
          </a:p>
        </p:txBody>
      </p:sp>
      <p:pic>
        <p:nvPicPr>
          <p:cNvPr id="10" name="Picture 9" descr="A group of people sitting in a room&#10;&#10;Description automatically generated with medium confidence">
            <a:extLst>
              <a:ext uri="{FF2B5EF4-FFF2-40B4-BE49-F238E27FC236}">
                <a16:creationId xmlns:a16="http://schemas.microsoft.com/office/drawing/2014/main" id="{6A9E4055-35F9-4F46-849D-5D4396E102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21" r="26336" b="2"/>
          <a:stretch/>
        </p:blipFill>
        <p:spPr>
          <a:xfrm>
            <a:off x="4110921" y="195347"/>
            <a:ext cx="3058822" cy="3376527"/>
          </a:xfrm>
          <a:custGeom>
            <a:avLst/>
            <a:gdLst/>
            <a:ahLst/>
            <a:cxnLst/>
            <a:rect l="l" t="t" r="r" b="b"/>
            <a:pathLst>
              <a:path w="3919476" h="4143507">
                <a:moveTo>
                  <a:pt x="0" y="0"/>
                </a:moveTo>
                <a:lnTo>
                  <a:pt x="3903116" y="0"/>
                </a:lnTo>
                <a:lnTo>
                  <a:pt x="3899307" y="150213"/>
                </a:lnTo>
                <a:cubicBezTo>
                  <a:pt x="3899870" y="322276"/>
                  <a:pt x="3912280" y="494071"/>
                  <a:pt x="3910163" y="665222"/>
                </a:cubicBezTo>
                <a:cubicBezTo>
                  <a:pt x="3909034" y="760465"/>
                  <a:pt x="3887866" y="855454"/>
                  <a:pt x="3891817" y="950951"/>
                </a:cubicBezTo>
                <a:cubicBezTo>
                  <a:pt x="3903389" y="1240363"/>
                  <a:pt x="3899579" y="1529902"/>
                  <a:pt x="3914679" y="1819187"/>
                </a:cubicBezTo>
                <a:cubicBezTo>
                  <a:pt x="3924446" y="1960184"/>
                  <a:pt x="3919293" y="2101691"/>
                  <a:pt x="3899297" y="2241812"/>
                </a:cubicBezTo>
                <a:cubicBezTo>
                  <a:pt x="3882644" y="2346833"/>
                  <a:pt x="3892946" y="2452744"/>
                  <a:pt x="3900002" y="2558273"/>
                </a:cubicBezTo>
                <a:cubicBezTo>
                  <a:pt x="3908611" y="2686026"/>
                  <a:pt x="3913268" y="2813652"/>
                  <a:pt x="3899155" y="2941659"/>
                </a:cubicBezTo>
                <a:cubicBezTo>
                  <a:pt x="3888995" y="3032710"/>
                  <a:pt x="3898449" y="3124270"/>
                  <a:pt x="3904095" y="3215577"/>
                </a:cubicBezTo>
                <a:cubicBezTo>
                  <a:pt x="3911433" y="3310871"/>
                  <a:pt x="3911433" y="3406520"/>
                  <a:pt x="3904095" y="3501814"/>
                </a:cubicBezTo>
                <a:cubicBezTo>
                  <a:pt x="3896728" y="3588930"/>
                  <a:pt x="3898478" y="3676464"/>
                  <a:pt x="3909317" y="3763288"/>
                </a:cubicBezTo>
                <a:cubicBezTo>
                  <a:pt x="3921171" y="3864881"/>
                  <a:pt x="3911998" y="3966473"/>
                  <a:pt x="3903389" y="4068066"/>
                </a:cubicBezTo>
                <a:lnTo>
                  <a:pt x="3899890" y="4129496"/>
                </a:lnTo>
                <a:lnTo>
                  <a:pt x="3856837" y="4131079"/>
                </a:lnTo>
                <a:cubicBezTo>
                  <a:pt x="3690565" y="4131562"/>
                  <a:pt x="3524292" y="4118803"/>
                  <a:pt x="3358020" y="4125635"/>
                </a:cubicBezTo>
                <a:cubicBezTo>
                  <a:pt x="3138339" y="4134610"/>
                  <a:pt x="2918661" y="4144924"/>
                  <a:pt x="2699106" y="4130457"/>
                </a:cubicBezTo>
                <a:cubicBezTo>
                  <a:pt x="2548620" y="4120546"/>
                  <a:pt x="2397378" y="4107552"/>
                  <a:pt x="2246135" y="4111571"/>
                </a:cubicBezTo>
                <a:cubicBezTo>
                  <a:pt x="2090859" y="4115857"/>
                  <a:pt x="1936213" y="4129921"/>
                  <a:pt x="1781316" y="4140235"/>
                </a:cubicBezTo>
                <a:cubicBezTo>
                  <a:pt x="1667682" y="4147695"/>
                  <a:pt x="1553608" y="4142392"/>
                  <a:pt x="1441020" y="4124430"/>
                </a:cubicBezTo>
                <a:cubicBezTo>
                  <a:pt x="1360735" y="4111704"/>
                  <a:pt x="1279946" y="4117196"/>
                  <a:pt x="1199535" y="4121751"/>
                </a:cubicBezTo>
                <a:cubicBezTo>
                  <a:pt x="1054343" y="4130324"/>
                  <a:pt x="909653" y="4143718"/>
                  <a:pt x="764462" y="4130324"/>
                </a:cubicBezTo>
                <a:cubicBezTo>
                  <a:pt x="634770" y="4118267"/>
                  <a:pt x="503820" y="4108490"/>
                  <a:pt x="375137" y="4118267"/>
                </a:cubicBezTo>
                <a:cubicBezTo>
                  <a:pt x="278626" y="4125601"/>
                  <a:pt x="182043" y="4132935"/>
                  <a:pt x="85336" y="4130493"/>
                </a:cubicBezTo>
                <a:lnTo>
                  <a:pt x="0" y="4125145"/>
                </a:lnTo>
                <a:close/>
              </a:path>
            </a:pathLst>
          </a:custGeom>
        </p:spPr>
      </p:pic>
      <p:pic>
        <p:nvPicPr>
          <p:cNvPr id="6" name="Picture 5" descr="A group of people on stage&#10;&#10;Description automatically generated with medium confidence">
            <a:extLst>
              <a:ext uri="{FF2B5EF4-FFF2-40B4-BE49-F238E27FC236}">
                <a16:creationId xmlns:a16="http://schemas.microsoft.com/office/drawing/2014/main" id="{6D02FB98-C031-3741-ABC0-BD82495082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018" r="20214" b="-1"/>
          <a:stretch/>
        </p:blipFill>
        <p:spPr>
          <a:xfrm>
            <a:off x="243215" y="189300"/>
            <a:ext cx="3669741" cy="3998335"/>
          </a:xfrm>
          <a:custGeom>
            <a:avLst/>
            <a:gdLst/>
            <a:ahLst/>
            <a:cxnLst/>
            <a:rect l="l" t="t" r="r" b="b"/>
            <a:pathLst>
              <a:path w="3058323" h="3597039">
                <a:moveTo>
                  <a:pt x="15411" y="0"/>
                </a:moveTo>
                <a:lnTo>
                  <a:pt x="3031762" y="0"/>
                </a:lnTo>
                <a:lnTo>
                  <a:pt x="3046461" y="132146"/>
                </a:lnTo>
                <a:cubicBezTo>
                  <a:pt x="3048338" y="180004"/>
                  <a:pt x="3046791" y="227996"/>
                  <a:pt x="3041802" y="275754"/>
                </a:cubicBezTo>
                <a:cubicBezTo>
                  <a:pt x="3027897" y="401800"/>
                  <a:pt x="3049074" y="530780"/>
                  <a:pt x="3008505" y="654529"/>
                </a:cubicBezTo>
                <a:cubicBezTo>
                  <a:pt x="3005571" y="667491"/>
                  <a:pt x="3004614" y="680823"/>
                  <a:pt x="3005698" y="694078"/>
                </a:cubicBezTo>
                <a:cubicBezTo>
                  <a:pt x="3005188" y="761821"/>
                  <a:pt x="3019349" y="827651"/>
                  <a:pt x="3033127" y="893608"/>
                </a:cubicBezTo>
                <a:cubicBezTo>
                  <a:pt x="3048309" y="966327"/>
                  <a:pt x="3067190" y="1038663"/>
                  <a:pt x="3044226" y="1113933"/>
                </a:cubicBezTo>
                <a:cubicBezTo>
                  <a:pt x="3037911" y="1137802"/>
                  <a:pt x="3037911" y="1162909"/>
                  <a:pt x="3044226" y="1186779"/>
                </a:cubicBezTo>
                <a:cubicBezTo>
                  <a:pt x="3050414" y="1219872"/>
                  <a:pt x="3050414" y="1253833"/>
                  <a:pt x="3044226" y="1286927"/>
                </a:cubicBezTo>
                <a:cubicBezTo>
                  <a:pt x="3034913" y="1357732"/>
                  <a:pt x="3025345" y="1428920"/>
                  <a:pt x="3030448" y="1500363"/>
                </a:cubicBezTo>
                <a:cubicBezTo>
                  <a:pt x="3038001" y="1625694"/>
                  <a:pt x="3036164" y="1751408"/>
                  <a:pt x="3024962" y="1876459"/>
                </a:cubicBezTo>
                <a:cubicBezTo>
                  <a:pt x="3020242" y="1937185"/>
                  <a:pt x="3013991" y="1998805"/>
                  <a:pt x="3036572" y="2058128"/>
                </a:cubicBezTo>
                <a:cubicBezTo>
                  <a:pt x="3039761" y="2065719"/>
                  <a:pt x="3039761" y="2074267"/>
                  <a:pt x="3036572" y="2081857"/>
                </a:cubicBezTo>
                <a:cubicBezTo>
                  <a:pt x="2993834" y="2180984"/>
                  <a:pt x="3005826" y="2282153"/>
                  <a:pt x="3027897" y="2382556"/>
                </a:cubicBezTo>
                <a:cubicBezTo>
                  <a:pt x="3059523" y="2516907"/>
                  <a:pt x="3066565" y="2655863"/>
                  <a:pt x="3048691" y="2792715"/>
                </a:cubicBezTo>
                <a:cubicBezTo>
                  <a:pt x="3037337" y="2873471"/>
                  <a:pt x="3023687" y="2954354"/>
                  <a:pt x="3031596" y="3036386"/>
                </a:cubicBezTo>
                <a:cubicBezTo>
                  <a:pt x="3037490" y="3100417"/>
                  <a:pt x="3039736" y="3164741"/>
                  <a:pt x="3038358" y="3229027"/>
                </a:cubicBezTo>
                <a:cubicBezTo>
                  <a:pt x="3036891" y="3311633"/>
                  <a:pt x="3031788" y="3394080"/>
                  <a:pt x="3028535" y="3476606"/>
                </a:cubicBezTo>
                <a:lnTo>
                  <a:pt x="3026145" y="3582089"/>
                </a:lnTo>
                <a:lnTo>
                  <a:pt x="2837742" y="3576169"/>
                </a:lnTo>
                <a:cubicBezTo>
                  <a:pt x="2749601" y="3575123"/>
                  <a:pt x="2661428" y="3575842"/>
                  <a:pt x="2573255" y="3578457"/>
                </a:cubicBezTo>
                <a:cubicBezTo>
                  <a:pt x="2415279" y="3583558"/>
                  <a:pt x="2257302" y="3585390"/>
                  <a:pt x="2099327" y="3578457"/>
                </a:cubicBezTo>
                <a:cubicBezTo>
                  <a:pt x="1926907" y="3570479"/>
                  <a:pt x="1754870" y="3579504"/>
                  <a:pt x="1582958" y="3591536"/>
                </a:cubicBezTo>
                <a:cubicBezTo>
                  <a:pt x="1416747" y="3603177"/>
                  <a:pt x="1250917" y="3594544"/>
                  <a:pt x="1084959" y="3582381"/>
                </a:cubicBezTo>
                <a:cubicBezTo>
                  <a:pt x="910095" y="3569328"/>
                  <a:pt x="734510" y="3570585"/>
                  <a:pt x="559849" y="3586174"/>
                </a:cubicBezTo>
                <a:cubicBezTo>
                  <a:pt x="445325" y="3596376"/>
                  <a:pt x="330549" y="3581074"/>
                  <a:pt x="216532" y="3582119"/>
                </a:cubicBezTo>
                <a:lnTo>
                  <a:pt x="3784" y="3583799"/>
                </a:lnTo>
                <a:lnTo>
                  <a:pt x="23102" y="3304343"/>
                </a:lnTo>
                <a:cubicBezTo>
                  <a:pt x="27378" y="3232352"/>
                  <a:pt x="25445" y="3160183"/>
                  <a:pt x="17316" y="3088458"/>
                </a:cubicBezTo>
                <a:cubicBezTo>
                  <a:pt x="9187" y="3007476"/>
                  <a:pt x="12024" y="2925898"/>
                  <a:pt x="25783" y="2845525"/>
                </a:cubicBezTo>
                <a:cubicBezTo>
                  <a:pt x="43141" y="2750282"/>
                  <a:pt x="35379" y="2655039"/>
                  <a:pt x="29029" y="2559796"/>
                </a:cubicBezTo>
                <a:cubicBezTo>
                  <a:pt x="11671" y="2298322"/>
                  <a:pt x="-9498" y="2036848"/>
                  <a:pt x="4615" y="1774485"/>
                </a:cubicBezTo>
                <a:cubicBezTo>
                  <a:pt x="7578" y="1718482"/>
                  <a:pt x="20561" y="1663876"/>
                  <a:pt x="25925" y="1608255"/>
                </a:cubicBezTo>
                <a:cubicBezTo>
                  <a:pt x="41590" y="1446595"/>
                  <a:pt x="23242" y="1285571"/>
                  <a:pt x="15763" y="1124293"/>
                </a:cubicBezTo>
                <a:cubicBezTo>
                  <a:pt x="5010" y="945807"/>
                  <a:pt x="7183" y="766877"/>
                  <a:pt x="22255" y="588646"/>
                </a:cubicBezTo>
                <a:cubicBezTo>
                  <a:pt x="41165" y="395112"/>
                  <a:pt x="35097" y="201070"/>
                  <a:pt x="19010" y="7282"/>
                </a:cubicBezTo>
                <a:close/>
              </a:path>
            </a:pathLst>
          </a:custGeom>
        </p:spPr>
      </p:pic>
      <p:pic>
        <p:nvPicPr>
          <p:cNvPr id="12" name="Picture 11" descr="A large crowd of people sitting in chairs in front of a white building&#10;&#10;Description automatically generated with low confidence">
            <a:extLst>
              <a:ext uri="{FF2B5EF4-FFF2-40B4-BE49-F238E27FC236}">
                <a16:creationId xmlns:a16="http://schemas.microsoft.com/office/drawing/2014/main" id="{07318917-B45E-494F-B5CA-71A3D2BEB3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836" r="-4" b="1743"/>
          <a:stretch/>
        </p:blipFill>
        <p:spPr>
          <a:xfrm>
            <a:off x="4" y="4328340"/>
            <a:ext cx="3912953" cy="2529660"/>
          </a:xfrm>
          <a:custGeom>
            <a:avLst/>
            <a:gdLst/>
            <a:ahLst/>
            <a:cxnLst/>
            <a:rect l="l" t="t" r="r" b="b"/>
            <a:pathLst>
              <a:path w="3912953" h="2529660">
                <a:moveTo>
                  <a:pt x="936025" y="662"/>
                </a:moveTo>
                <a:cubicBezTo>
                  <a:pt x="1035236" y="-744"/>
                  <a:pt x="1134457" y="93"/>
                  <a:pt x="1233691" y="3173"/>
                </a:cubicBezTo>
                <a:cubicBezTo>
                  <a:pt x="1304145" y="5316"/>
                  <a:pt x="1373087" y="24605"/>
                  <a:pt x="1443792" y="29025"/>
                </a:cubicBezTo>
                <a:cubicBezTo>
                  <a:pt x="1628434" y="40276"/>
                  <a:pt x="1812824" y="30901"/>
                  <a:pt x="1996836" y="18310"/>
                </a:cubicBezTo>
                <a:cubicBezTo>
                  <a:pt x="2245239" y="628"/>
                  <a:pt x="2494513" y="2101"/>
                  <a:pt x="2742715" y="22730"/>
                </a:cubicBezTo>
                <a:cubicBezTo>
                  <a:pt x="2962786" y="43947"/>
                  <a:pt x="3184369" y="39942"/>
                  <a:pt x="3403645" y="10808"/>
                </a:cubicBezTo>
                <a:cubicBezTo>
                  <a:pt x="3527916" y="-7007"/>
                  <a:pt x="3653321" y="9067"/>
                  <a:pt x="3778223" y="10808"/>
                </a:cubicBezTo>
                <a:lnTo>
                  <a:pt x="3895044" y="13590"/>
                </a:lnTo>
                <a:lnTo>
                  <a:pt x="3906212" y="275626"/>
                </a:lnTo>
                <a:cubicBezTo>
                  <a:pt x="3913438" y="398465"/>
                  <a:pt x="3909471" y="521632"/>
                  <a:pt x="3894358" y="643899"/>
                </a:cubicBezTo>
                <a:cubicBezTo>
                  <a:pt x="3888995" y="692536"/>
                  <a:pt x="3889982" y="741301"/>
                  <a:pt x="3888995" y="790066"/>
                </a:cubicBezTo>
                <a:cubicBezTo>
                  <a:pt x="3888712" y="799463"/>
                  <a:pt x="3895063" y="810383"/>
                  <a:pt x="3883632" y="818257"/>
                </a:cubicBezTo>
                <a:lnTo>
                  <a:pt x="3883632" y="830956"/>
                </a:lnTo>
                <a:cubicBezTo>
                  <a:pt x="3896192" y="837941"/>
                  <a:pt x="3889701" y="849370"/>
                  <a:pt x="3890688" y="858514"/>
                </a:cubicBezTo>
                <a:cubicBezTo>
                  <a:pt x="3907355" y="1033621"/>
                  <a:pt x="3909867" y="1209579"/>
                  <a:pt x="3898168" y="1385017"/>
                </a:cubicBezTo>
                <a:cubicBezTo>
                  <a:pt x="3889559" y="1546549"/>
                  <a:pt x="3898449" y="1707827"/>
                  <a:pt x="3908893" y="1869233"/>
                </a:cubicBezTo>
                <a:cubicBezTo>
                  <a:pt x="3921312" y="2061116"/>
                  <a:pt x="3901555" y="2252872"/>
                  <a:pt x="3898591" y="2444754"/>
                </a:cubicBezTo>
                <a:cubicBezTo>
                  <a:pt x="3898309" y="2461962"/>
                  <a:pt x="3899367" y="2479201"/>
                  <a:pt x="3900673" y="2496440"/>
                </a:cubicBezTo>
                <a:lnTo>
                  <a:pt x="3902963" y="2529660"/>
                </a:lnTo>
                <a:lnTo>
                  <a:pt x="0" y="2529660"/>
                </a:lnTo>
                <a:lnTo>
                  <a:pt x="0" y="15736"/>
                </a:lnTo>
                <a:lnTo>
                  <a:pt x="938" y="16032"/>
                </a:lnTo>
                <a:cubicBezTo>
                  <a:pt x="213686" y="39741"/>
                  <a:pt x="426055" y="24338"/>
                  <a:pt x="638426" y="11612"/>
                </a:cubicBezTo>
                <a:cubicBezTo>
                  <a:pt x="737616" y="5719"/>
                  <a:pt x="836815" y="2069"/>
                  <a:pt x="936025" y="662"/>
                </a:cubicBezTo>
                <a:close/>
              </a:path>
            </a:pathLst>
          </a:custGeom>
        </p:spPr>
      </p:pic>
      <p:pic>
        <p:nvPicPr>
          <p:cNvPr id="16" name="Content Placeholder 3" descr="A group of people playing instruments&#10;&#10;Description automatically generated with medium confidence">
            <a:extLst>
              <a:ext uri="{FF2B5EF4-FFF2-40B4-BE49-F238E27FC236}">
                <a16:creationId xmlns:a16="http://schemas.microsoft.com/office/drawing/2014/main" id="{582C7FB1-64FB-D74D-AB52-D14C00E9B2F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950" r="15248" b="2"/>
          <a:stretch/>
        </p:blipFill>
        <p:spPr>
          <a:xfrm>
            <a:off x="4110922" y="3791169"/>
            <a:ext cx="3058821" cy="3066831"/>
          </a:xfrm>
          <a:custGeom>
            <a:avLst/>
            <a:gdLst/>
            <a:ahLst/>
            <a:cxnLst/>
            <a:rect l="l" t="t" r="r" b="b"/>
            <a:pathLst>
              <a:path w="3058821" h="3066831">
                <a:moveTo>
                  <a:pt x="2787020" y="1261"/>
                </a:moveTo>
                <a:cubicBezTo>
                  <a:pt x="2839709" y="-518"/>
                  <a:pt x="2892422" y="-414"/>
                  <a:pt x="2945069" y="1571"/>
                </a:cubicBezTo>
                <a:lnTo>
                  <a:pt x="3038769" y="8460"/>
                </a:lnTo>
                <a:lnTo>
                  <a:pt x="3040494" y="37341"/>
                </a:lnTo>
                <a:cubicBezTo>
                  <a:pt x="3041244" y="71882"/>
                  <a:pt x="3039776" y="106360"/>
                  <a:pt x="3033397" y="140806"/>
                </a:cubicBezTo>
                <a:cubicBezTo>
                  <a:pt x="3014006" y="247842"/>
                  <a:pt x="3013240" y="353093"/>
                  <a:pt x="3049089" y="457834"/>
                </a:cubicBezTo>
                <a:cubicBezTo>
                  <a:pt x="3061974" y="495214"/>
                  <a:pt x="3059933" y="536166"/>
                  <a:pt x="3055085" y="576225"/>
                </a:cubicBezTo>
                <a:cubicBezTo>
                  <a:pt x="3043731" y="670377"/>
                  <a:pt x="3028167" y="764784"/>
                  <a:pt x="3035311" y="859828"/>
                </a:cubicBezTo>
                <a:cubicBezTo>
                  <a:pt x="3053554" y="1099545"/>
                  <a:pt x="3026891" y="1339261"/>
                  <a:pt x="3038883" y="1578850"/>
                </a:cubicBezTo>
                <a:cubicBezTo>
                  <a:pt x="3039113" y="1594185"/>
                  <a:pt x="3038526" y="1609507"/>
                  <a:pt x="3037097" y="1624778"/>
                </a:cubicBezTo>
                <a:cubicBezTo>
                  <a:pt x="3032504" y="1713061"/>
                  <a:pt x="3017960" y="1801599"/>
                  <a:pt x="3043476" y="1889499"/>
                </a:cubicBezTo>
                <a:cubicBezTo>
                  <a:pt x="3046015" y="1904618"/>
                  <a:pt x="3045632" y="1920080"/>
                  <a:pt x="3042328" y="1935044"/>
                </a:cubicBezTo>
                <a:cubicBezTo>
                  <a:pt x="3031394" y="2011884"/>
                  <a:pt x="3028524" y="2089667"/>
                  <a:pt x="3033780" y="2167106"/>
                </a:cubicBezTo>
                <a:cubicBezTo>
                  <a:pt x="3048962" y="2335903"/>
                  <a:pt x="3051130" y="2505606"/>
                  <a:pt x="3040286" y="2674734"/>
                </a:cubicBezTo>
                <a:cubicBezTo>
                  <a:pt x="3036459" y="2750260"/>
                  <a:pt x="3031611" y="2825530"/>
                  <a:pt x="3028294" y="2900035"/>
                </a:cubicBezTo>
                <a:cubicBezTo>
                  <a:pt x="3027210" y="2934608"/>
                  <a:pt x="3025392" y="2969245"/>
                  <a:pt x="3026078" y="3003803"/>
                </a:cubicBezTo>
                <a:lnTo>
                  <a:pt x="3033892" y="3066831"/>
                </a:lnTo>
                <a:lnTo>
                  <a:pt x="23851" y="3066831"/>
                </a:lnTo>
                <a:lnTo>
                  <a:pt x="42401" y="2704831"/>
                </a:lnTo>
                <a:cubicBezTo>
                  <a:pt x="45364" y="2461136"/>
                  <a:pt x="53409" y="2216933"/>
                  <a:pt x="28288" y="1974000"/>
                </a:cubicBezTo>
                <a:cubicBezTo>
                  <a:pt x="11213" y="1809420"/>
                  <a:pt x="17986" y="1645602"/>
                  <a:pt x="21091" y="1481150"/>
                </a:cubicBezTo>
                <a:cubicBezTo>
                  <a:pt x="24619" y="1296377"/>
                  <a:pt x="22926" y="1111480"/>
                  <a:pt x="22926" y="926707"/>
                </a:cubicBezTo>
                <a:cubicBezTo>
                  <a:pt x="22643" y="846322"/>
                  <a:pt x="27442" y="766445"/>
                  <a:pt x="35627" y="686441"/>
                </a:cubicBezTo>
                <a:cubicBezTo>
                  <a:pt x="47340" y="570372"/>
                  <a:pt x="33228" y="454937"/>
                  <a:pt x="14458" y="340646"/>
                </a:cubicBezTo>
                <a:cubicBezTo>
                  <a:pt x="3337" y="261010"/>
                  <a:pt x="-1375" y="180751"/>
                  <a:pt x="346" y="100506"/>
                </a:cubicBezTo>
                <a:lnTo>
                  <a:pt x="2424" y="12627"/>
                </a:lnTo>
                <a:lnTo>
                  <a:pt x="3495" y="12901"/>
                </a:lnTo>
                <a:cubicBezTo>
                  <a:pt x="343898" y="-3971"/>
                  <a:pt x="684174" y="17086"/>
                  <a:pt x="1024451" y="18263"/>
                </a:cubicBezTo>
                <a:cubicBezTo>
                  <a:pt x="1134033" y="18655"/>
                  <a:pt x="1243235" y="13685"/>
                  <a:pt x="1352564" y="9238"/>
                </a:cubicBezTo>
                <a:cubicBezTo>
                  <a:pt x="1493565" y="3614"/>
                  <a:pt x="1634312" y="14731"/>
                  <a:pt x="1775060" y="12508"/>
                </a:cubicBezTo>
                <a:cubicBezTo>
                  <a:pt x="2008160" y="8846"/>
                  <a:pt x="2241134" y="19571"/>
                  <a:pt x="2474235" y="12508"/>
                </a:cubicBezTo>
                <a:cubicBezTo>
                  <a:pt x="2578497" y="9238"/>
                  <a:pt x="2682758" y="4268"/>
                  <a:pt x="2787020" y="1261"/>
                </a:cubicBezTo>
                <a:close/>
              </a:path>
            </a:pathLst>
          </a:custGeom>
        </p:spPr>
      </p:pic>
      <p:sp>
        <p:nvSpPr>
          <p:cNvPr id="3" name="Content Placeholder 2">
            <a:extLst>
              <a:ext uri="{FF2B5EF4-FFF2-40B4-BE49-F238E27FC236}">
                <a16:creationId xmlns:a16="http://schemas.microsoft.com/office/drawing/2014/main" id="{30470DDA-AA5C-E344-8374-2A7B9A6626FD}"/>
              </a:ext>
            </a:extLst>
          </p:cNvPr>
          <p:cNvSpPr>
            <a:spLocks noGrp="1"/>
          </p:cNvSpPr>
          <p:nvPr>
            <p:ph idx="1"/>
          </p:nvPr>
        </p:nvSpPr>
        <p:spPr>
          <a:xfrm>
            <a:off x="7637921" y="2704407"/>
            <a:ext cx="3919476" cy="3489159"/>
          </a:xfrm>
        </p:spPr>
        <p:txBody>
          <a:bodyPr vert="horz" lIns="91440" tIns="45720" rIns="91440" bIns="45720" rtlCol="0" anchor="t">
            <a:normAutofit/>
          </a:bodyPr>
          <a:lstStyle/>
          <a:p>
            <a:pPr marL="0" indent="0" fontAlgn="base">
              <a:buNone/>
            </a:pPr>
            <a:r>
              <a:rPr lang="en-US" sz="2200" dirty="0"/>
              <a:t>Students have been given the opportunity to participate in lots of co-curricular music at school to broaden their musical experience and this may also count towards their </a:t>
            </a:r>
            <a:r>
              <a:rPr lang="en-US" sz="2200"/>
              <a:t>performance credits Level 1-3 </a:t>
            </a:r>
          </a:p>
          <a:p>
            <a:pPr marL="0" indent="0" fontAlgn="base">
              <a:buNone/>
            </a:pPr>
            <a:endParaRPr lang="en-US" sz="2200"/>
          </a:p>
          <a:p>
            <a:pPr marL="0" indent="0" fontAlgn="base">
              <a:buNone/>
            </a:pPr>
            <a:r>
              <a:rPr lang="en-US" sz="2200"/>
              <a:t>Music offers a wide variety of practical music making experiences. It is an ideal course for students wishing to head for further study or employment in music. </a:t>
            </a:r>
          </a:p>
          <a:p>
            <a:pPr marL="0" indent="0" fontAlgn="base">
              <a:buNone/>
            </a:pPr>
            <a:endParaRPr lang="en-US" sz="2200"/>
          </a:p>
          <a:p>
            <a:endParaRPr lang="en-US" sz="2200"/>
          </a:p>
        </p:txBody>
      </p:sp>
    </p:spTree>
    <p:extLst>
      <p:ext uri="{BB962C8B-B14F-4D97-AF65-F5344CB8AC3E}">
        <p14:creationId xmlns:p14="http://schemas.microsoft.com/office/powerpoint/2010/main" val="3701700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03D72-CE73-4040-813E-BAC538F6F937}"/>
              </a:ext>
            </a:extLst>
          </p:cNvPr>
          <p:cNvSpPr>
            <a:spLocks noGrp="1"/>
          </p:cNvSpPr>
          <p:nvPr>
            <p:ph type="title"/>
          </p:nvPr>
        </p:nvSpPr>
        <p:spPr>
          <a:xfrm>
            <a:off x="629328" y="429768"/>
            <a:ext cx="3924375" cy="1642533"/>
          </a:xfrm>
        </p:spPr>
        <p:txBody>
          <a:bodyPr anchor="b">
            <a:normAutofit/>
          </a:bodyPr>
          <a:lstStyle/>
          <a:p>
            <a:r>
              <a:rPr lang="en-US" sz="5600" dirty="0"/>
              <a:t>Chinese </a:t>
            </a:r>
            <a:endParaRPr lang="en-US" sz="5600" dirty="0">
              <a:hlinkClick r:id="rId2"/>
            </a:endParaRPr>
          </a:p>
        </p:txBody>
      </p:sp>
      <p:sp>
        <p:nvSpPr>
          <p:cNvPr id="3" name="Content Placeholder 2">
            <a:extLst>
              <a:ext uri="{FF2B5EF4-FFF2-40B4-BE49-F238E27FC236}">
                <a16:creationId xmlns:a16="http://schemas.microsoft.com/office/drawing/2014/main" id="{AF65FDED-B86E-8941-9809-768734552E32}"/>
              </a:ext>
            </a:extLst>
          </p:cNvPr>
          <p:cNvSpPr>
            <a:spLocks noGrp="1"/>
          </p:cNvSpPr>
          <p:nvPr>
            <p:ph idx="1"/>
          </p:nvPr>
        </p:nvSpPr>
        <p:spPr>
          <a:xfrm>
            <a:off x="629490" y="2706624"/>
            <a:ext cx="3928092" cy="3386399"/>
          </a:xfrm>
        </p:spPr>
        <p:txBody>
          <a:bodyPr>
            <a:normAutofit/>
          </a:bodyPr>
          <a:lstStyle/>
          <a:p>
            <a:pPr marL="0" indent="0">
              <a:lnSpc>
                <a:spcPct val="100000"/>
              </a:lnSpc>
              <a:buNone/>
            </a:pPr>
            <a:r>
              <a:rPr lang="en-US" sz="2000" dirty="0"/>
              <a:t>Chinese is one of the most widely spoken languages in the world. The Chinese course is designed to provide in-depth understanding of the Chinese language and culture. </a:t>
            </a:r>
            <a:br>
              <a:rPr lang="en-US" sz="2000" dirty="0"/>
            </a:br>
            <a:endParaRPr lang="en-US" sz="2000" dirty="0"/>
          </a:p>
          <a:p>
            <a:pPr marL="0" indent="0">
              <a:lnSpc>
                <a:spcPct val="100000"/>
              </a:lnSpc>
              <a:buNone/>
            </a:pPr>
            <a:r>
              <a:rPr lang="en-US" sz="2000" dirty="0"/>
              <a:t>Students will have opportunities to consider and interpret the world from a culturally different point of view. Being an interactive course, students will acquire knowledge, skills and attitudes that will equip them for a world of diverse peoples, languages and cultures. Students will also reflect on their cultural identities and assumptions in this course.  </a:t>
            </a:r>
          </a:p>
        </p:txBody>
      </p:sp>
      <p:pic>
        <p:nvPicPr>
          <p:cNvPr id="13" name="Picture 12" descr="A group of people holding lollipops&#10;&#10;Description automatically generated with medium confidence">
            <a:extLst>
              <a:ext uri="{FF2B5EF4-FFF2-40B4-BE49-F238E27FC236}">
                <a16:creationId xmlns:a16="http://schemas.microsoft.com/office/drawing/2014/main" id="{800E2940-7857-164C-855E-9ABB5C9A95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662" r="5850" b="-1"/>
          <a:stretch/>
        </p:blipFill>
        <p:spPr>
          <a:xfrm>
            <a:off x="5027601" y="10"/>
            <a:ext cx="3044866" cy="3597029"/>
          </a:xfrm>
          <a:custGeom>
            <a:avLst/>
            <a:gdLst/>
            <a:ahLst/>
            <a:cxnLst/>
            <a:rect l="l" t="t" r="r" b="b"/>
            <a:pathLst>
              <a:path w="3044866" h="3597039">
                <a:moveTo>
                  <a:pt x="19840" y="0"/>
                </a:moveTo>
                <a:lnTo>
                  <a:pt x="3028263" y="0"/>
                </a:lnTo>
                <a:lnTo>
                  <a:pt x="3024697" y="140686"/>
                </a:lnTo>
                <a:cubicBezTo>
                  <a:pt x="3025259" y="312749"/>
                  <a:pt x="3037669" y="484544"/>
                  <a:pt x="3035552" y="655695"/>
                </a:cubicBezTo>
                <a:cubicBezTo>
                  <a:pt x="3034423" y="750938"/>
                  <a:pt x="3013255" y="845927"/>
                  <a:pt x="3017206" y="941424"/>
                </a:cubicBezTo>
                <a:cubicBezTo>
                  <a:pt x="3028778" y="1230836"/>
                  <a:pt x="3024968" y="1520375"/>
                  <a:pt x="3040069" y="1809660"/>
                </a:cubicBezTo>
                <a:cubicBezTo>
                  <a:pt x="3049835" y="1950657"/>
                  <a:pt x="3044683" y="2092164"/>
                  <a:pt x="3024686" y="2232285"/>
                </a:cubicBezTo>
                <a:cubicBezTo>
                  <a:pt x="3008033" y="2337306"/>
                  <a:pt x="3018335" y="2443217"/>
                  <a:pt x="3025391" y="2548746"/>
                </a:cubicBezTo>
                <a:cubicBezTo>
                  <a:pt x="3034000" y="2676499"/>
                  <a:pt x="3038657" y="2804125"/>
                  <a:pt x="3024544" y="2932131"/>
                </a:cubicBezTo>
                <a:cubicBezTo>
                  <a:pt x="3014384" y="3023183"/>
                  <a:pt x="3023839" y="3114743"/>
                  <a:pt x="3029484" y="3206050"/>
                </a:cubicBezTo>
                <a:cubicBezTo>
                  <a:pt x="3036822" y="3301343"/>
                  <a:pt x="3036822" y="3396994"/>
                  <a:pt x="3029484" y="3492287"/>
                </a:cubicBezTo>
                <a:lnTo>
                  <a:pt x="3026528" y="3584038"/>
                </a:lnTo>
                <a:lnTo>
                  <a:pt x="2536033" y="3578457"/>
                </a:lnTo>
                <a:cubicBezTo>
                  <a:pt x="2378057" y="3583558"/>
                  <a:pt x="2220080" y="3585390"/>
                  <a:pt x="2062105" y="3578457"/>
                </a:cubicBezTo>
                <a:cubicBezTo>
                  <a:pt x="1889685" y="3570479"/>
                  <a:pt x="1717648" y="3579504"/>
                  <a:pt x="1545736" y="3591536"/>
                </a:cubicBezTo>
                <a:cubicBezTo>
                  <a:pt x="1379525" y="3603177"/>
                  <a:pt x="1213695" y="3594544"/>
                  <a:pt x="1047737" y="3582381"/>
                </a:cubicBezTo>
                <a:cubicBezTo>
                  <a:pt x="872873" y="3569328"/>
                  <a:pt x="697288" y="3570585"/>
                  <a:pt x="522627" y="3586174"/>
                </a:cubicBezTo>
                <a:cubicBezTo>
                  <a:pt x="408103" y="3596376"/>
                  <a:pt x="293327" y="3581074"/>
                  <a:pt x="179310" y="3582119"/>
                </a:cubicBezTo>
                <a:lnTo>
                  <a:pt x="12768" y="3583434"/>
                </a:lnTo>
                <a:lnTo>
                  <a:pt x="14927" y="3541208"/>
                </a:lnTo>
                <a:cubicBezTo>
                  <a:pt x="24495" y="3440295"/>
                  <a:pt x="35084" y="3338234"/>
                  <a:pt x="15947" y="3236172"/>
                </a:cubicBezTo>
                <a:cubicBezTo>
                  <a:pt x="7719" y="3188816"/>
                  <a:pt x="7719" y="3140388"/>
                  <a:pt x="15947" y="3093031"/>
                </a:cubicBezTo>
                <a:cubicBezTo>
                  <a:pt x="25898" y="3029243"/>
                  <a:pt x="35339" y="2966092"/>
                  <a:pt x="22581" y="2901666"/>
                </a:cubicBezTo>
                <a:cubicBezTo>
                  <a:pt x="16968" y="2873599"/>
                  <a:pt x="12758" y="2845277"/>
                  <a:pt x="9823" y="2816955"/>
                </a:cubicBezTo>
                <a:cubicBezTo>
                  <a:pt x="3980" y="2744645"/>
                  <a:pt x="6072" y="2671926"/>
                  <a:pt x="16074" y="2600075"/>
                </a:cubicBezTo>
                <a:cubicBezTo>
                  <a:pt x="25643" y="2516640"/>
                  <a:pt x="10079" y="2432694"/>
                  <a:pt x="22836" y="2349514"/>
                </a:cubicBezTo>
                <a:cubicBezTo>
                  <a:pt x="31895" y="2282524"/>
                  <a:pt x="32239" y="2214640"/>
                  <a:pt x="23857" y="2147560"/>
                </a:cubicBezTo>
                <a:cubicBezTo>
                  <a:pt x="8778" y="2020749"/>
                  <a:pt x="9721" y="1892547"/>
                  <a:pt x="26663" y="1765978"/>
                </a:cubicBezTo>
                <a:cubicBezTo>
                  <a:pt x="37125" y="1692111"/>
                  <a:pt x="43121" y="1616076"/>
                  <a:pt x="24367" y="1543612"/>
                </a:cubicBezTo>
                <a:cubicBezTo>
                  <a:pt x="-19775" y="1373297"/>
                  <a:pt x="5996" y="1202727"/>
                  <a:pt x="24367" y="1033305"/>
                </a:cubicBezTo>
                <a:cubicBezTo>
                  <a:pt x="35530" y="942318"/>
                  <a:pt x="35786" y="850322"/>
                  <a:pt x="25133" y="759271"/>
                </a:cubicBezTo>
                <a:cubicBezTo>
                  <a:pt x="6226" y="624792"/>
                  <a:pt x="2577" y="488614"/>
                  <a:pt x="14289" y="353321"/>
                </a:cubicBezTo>
                <a:cubicBezTo>
                  <a:pt x="24877" y="242712"/>
                  <a:pt x="35339" y="131848"/>
                  <a:pt x="22581" y="20346"/>
                </a:cubicBezTo>
                <a:close/>
              </a:path>
            </a:pathLst>
          </a:custGeom>
        </p:spPr>
      </p:pic>
      <p:pic>
        <p:nvPicPr>
          <p:cNvPr id="27" name="Picture 26" descr="A group of people posing for a photo on a stone wall&#10;&#10;Description automatically generated with medium confidence">
            <a:extLst>
              <a:ext uri="{FF2B5EF4-FFF2-40B4-BE49-F238E27FC236}">
                <a16:creationId xmlns:a16="http://schemas.microsoft.com/office/drawing/2014/main" id="{EF520B07-7712-4E42-A0D9-4236F0C7C2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449" r="10034" b="4"/>
          <a:stretch/>
        </p:blipFill>
        <p:spPr>
          <a:xfrm>
            <a:off x="5021992" y="3792430"/>
            <a:ext cx="3045969" cy="3065570"/>
          </a:xfrm>
          <a:custGeom>
            <a:avLst/>
            <a:gdLst/>
            <a:ahLst/>
            <a:cxnLst/>
            <a:rect l="l" t="t" r="r" b="b"/>
            <a:pathLst>
              <a:path w="3045969" h="3065570">
                <a:moveTo>
                  <a:pt x="2750933" y="0"/>
                </a:moveTo>
                <a:lnTo>
                  <a:pt x="3043770" y="11038"/>
                </a:lnTo>
                <a:lnTo>
                  <a:pt x="3045607" y="37526"/>
                </a:lnTo>
                <a:cubicBezTo>
                  <a:pt x="3047625" y="113720"/>
                  <a:pt x="3040851" y="189914"/>
                  <a:pt x="3034394" y="266109"/>
                </a:cubicBezTo>
                <a:cubicBezTo>
                  <a:pt x="3019012" y="444912"/>
                  <a:pt x="3025927" y="623588"/>
                  <a:pt x="3037217" y="802010"/>
                </a:cubicBezTo>
                <a:cubicBezTo>
                  <a:pt x="3044443" y="924849"/>
                  <a:pt x="3040477" y="1048016"/>
                  <a:pt x="3025363" y="1170283"/>
                </a:cubicBezTo>
                <a:cubicBezTo>
                  <a:pt x="3020000" y="1218920"/>
                  <a:pt x="3020987" y="1267685"/>
                  <a:pt x="3020000" y="1316450"/>
                </a:cubicBezTo>
                <a:cubicBezTo>
                  <a:pt x="3019717" y="1325847"/>
                  <a:pt x="3026069" y="1336767"/>
                  <a:pt x="3014637" y="1344641"/>
                </a:cubicBezTo>
                <a:lnTo>
                  <a:pt x="3014637" y="1357340"/>
                </a:lnTo>
                <a:cubicBezTo>
                  <a:pt x="3027198" y="1364325"/>
                  <a:pt x="3020706" y="1375754"/>
                  <a:pt x="3021693" y="1384898"/>
                </a:cubicBezTo>
                <a:cubicBezTo>
                  <a:pt x="3038360" y="1560005"/>
                  <a:pt x="3040872" y="1735963"/>
                  <a:pt x="3029173" y="1911401"/>
                </a:cubicBezTo>
                <a:cubicBezTo>
                  <a:pt x="3020564" y="2072933"/>
                  <a:pt x="3029455" y="2234211"/>
                  <a:pt x="3039899" y="2395617"/>
                </a:cubicBezTo>
                <a:cubicBezTo>
                  <a:pt x="3052317" y="2587500"/>
                  <a:pt x="3032560" y="2779256"/>
                  <a:pt x="3029596" y="2971138"/>
                </a:cubicBezTo>
                <a:cubicBezTo>
                  <a:pt x="3029314" y="2988346"/>
                  <a:pt x="3030372" y="3005585"/>
                  <a:pt x="3031678" y="3022824"/>
                </a:cubicBezTo>
                <a:lnTo>
                  <a:pt x="3034625" y="3065570"/>
                </a:lnTo>
                <a:lnTo>
                  <a:pt x="24938" y="3065570"/>
                </a:lnTo>
                <a:lnTo>
                  <a:pt x="25911" y="3001918"/>
                </a:lnTo>
                <a:cubicBezTo>
                  <a:pt x="28191" y="2973959"/>
                  <a:pt x="32318" y="2946151"/>
                  <a:pt x="38276" y="2918677"/>
                </a:cubicBezTo>
                <a:cubicBezTo>
                  <a:pt x="68779" y="2777462"/>
                  <a:pt x="65552" y="2631030"/>
                  <a:pt x="28835" y="2491295"/>
                </a:cubicBezTo>
                <a:cubicBezTo>
                  <a:pt x="-4463" y="2359636"/>
                  <a:pt x="-11352" y="2227594"/>
                  <a:pt x="21053" y="2094786"/>
                </a:cubicBezTo>
                <a:cubicBezTo>
                  <a:pt x="51646" y="1971356"/>
                  <a:pt x="50153" y="1842146"/>
                  <a:pt x="16716" y="1719456"/>
                </a:cubicBezTo>
                <a:cubicBezTo>
                  <a:pt x="9316" y="1687689"/>
                  <a:pt x="4787" y="1655323"/>
                  <a:pt x="3192" y="1622752"/>
                </a:cubicBezTo>
                <a:cubicBezTo>
                  <a:pt x="-6887" y="1503851"/>
                  <a:pt x="10081" y="1386608"/>
                  <a:pt x="24242" y="1269110"/>
                </a:cubicBezTo>
                <a:cubicBezTo>
                  <a:pt x="33683" y="1194222"/>
                  <a:pt x="48099" y="1118569"/>
                  <a:pt x="24242" y="1044447"/>
                </a:cubicBezTo>
                <a:cubicBezTo>
                  <a:pt x="7899" y="992791"/>
                  <a:pt x="4264" y="937959"/>
                  <a:pt x="13654" y="884594"/>
                </a:cubicBezTo>
                <a:cubicBezTo>
                  <a:pt x="29486" y="789881"/>
                  <a:pt x="32790" y="693497"/>
                  <a:pt x="23477" y="597929"/>
                </a:cubicBezTo>
                <a:cubicBezTo>
                  <a:pt x="17328" y="534919"/>
                  <a:pt x="18272" y="471411"/>
                  <a:pt x="26284" y="408605"/>
                </a:cubicBezTo>
                <a:cubicBezTo>
                  <a:pt x="36872" y="324149"/>
                  <a:pt x="53330" y="238162"/>
                  <a:pt x="33300" y="153452"/>
                </a:cubicBezTo>
                <a:cubicBezTo>
                  <a:pt x="25327" y="119804"/>
                  <a:pt x="19745" y="86163"/>
                  <a:pt x="16058" y="52511"/>
                </a:cubicBezTo>
                <a:lnTo>
                  <a:pt x="13611" y="10473"/>
                </a:lnTo>
                <a:lnTo>
                  <a:pt x="222689" y="5194"/>
                </a:lnTo>
                <a:cubicBezTo>
                  <a:pt x="477949" y="4054"/>
                  <a:pt x="733156" y="16119"/>
                  <a:pt x="988364" y="17002"/>
                </a:cubicBezTo>
                <a:cubicBezTo>
                  <a:pt x="1097946" y="17394"/>
                  <a:pt x="1207148" y="12424"/>
                  <a:pt x="1316477" y="7977"/>
                </a:cubicBezTo>
                <a:cubicBezTo>
                  <a:pt x="1457478" y="2353"/>
                  <a:pt x="1598225" y="13470"/>
                  <a:pt x="1738973" y="11247"/>
                </a:cubicBezTo>
                <a:cubicBezTo>
                  <a:pt x="1972073" y="7585"/>
                  <a:pt x="2205047" y="18310"/>
                  <a:pt x="2438148" y="11247"/>
                </a:cubicBezTo>
                <a:cubicBezTo>
                  <a:pt x="2542410" y="7977"/>
                  <a:pt x="2646671" y="3007"/>
                  <a:pt x="2750933" y="0"/>
                </a:cubicBezTo>
                <a:close/>
              </a:path>
            </a:pathLst>
          </a:custGeom>
        </p:spPr>
      </p:pic>
      <p:pic>
        <p:nvPicPr>
          <p:cNvPr id="19" name="Picture 18" descr="A group of people sitting around a table playing a game&#10;&#10;Description automatically generated with low confidence">
            <a:extLst>
              <a:ext uri="{FF2B5EF4-FFF2-40B4-BE49-F238E27FC236}">
                <a16:creationId xmlns:a16="http://schemas.microsoft.com/office/drawing/2014/main" id="{B3B597CD-CDD2-154C-8844-36515A523254}"/>
              </a:ext>
            </a:extLst>
          </p:cNvPr>
          <p:cNvPicPr>
            <a:picLocks noChangeAspect="1"/>
          </p:cNvPicPr>
          <p:nvPr/>
        </p:nvPicPr>
        <p:blipFill rotWithShape="1">
          <a:blip r:embed="rId5">
            <a:extLst>
              <a:ext uri="{28A0092B-C50C-407E-A947-70E740481C1C}">
                <a14:useLocalDpi xmlns:a14="http://schemas.microsoft.com/office/drawing/2010/main" val="0"/>
              </a:ext>
            </a:extLst>
          </a:blip>
          <a:srcRect l="15422" r="14187" b="-1"/>
          <a:stretch/>
        </p:blipFill>
        <p:spPr>
          <a:xfrm>
            <a:off x="8263903" y="10"/>
            <a:ext cx="3928092" cy="4143496"/>
          </a:xfrm>
          <a:custGeom>
            <a:avLst/>
            <a:gdLst/>
            <a:ahLst/>
            <a:cxnLst/>
            <a:rect l="l" t="t" r="r" b="b"/>
            <a:pathLst>
              <a:path w="3928092" h="4143506">
                <a:moveTo>
                  <a:pt x="23605" y="0"/>
                </a:moveTo>
                <a:lnTo>
                  <a:pt x="3928092" y="0"/>
                </a:lnTo>
                <a:lnTo>
                  <a:pt x="3928092" y="4125656"/>
                </a:lnTo>
                <a:lnTo>
                  <a:pt x="3780617" y="4131078"/>
                </a:lnTo>
                <a:cubicBezTo>
                  <a:pt x="3614346" y="4131561"/>
                  <a:pt x="3448073" y="4118803"/>
                  <a:pt x="3281801" y="4125634"/>
                </a:cubicBezTo>
                <a:cubicBezTo>
                  <a:pt x="3062120" y="4134609"/>
                  <a:pt x="2842441" y="4144923"/>
                  <a:pt x="2622887" y="4130456"/>
                </a:cubicBezTo>
                <a:cubicBezTo>
                  <a:pt x="2472401" y="4120545"/>
                  <a:pt x="2321159" y="4107551"/>
                  <a:pt x="2169916" y="4111570"/>
                </a:cubicBezTo>
                <a:cubicBezTo>
                  <a:pt x="2014640" y="4115856"/>
                  <a:pt x="1859994" y="4129920"/>
                  <a:pt x="1705097" y="4140234"/>
                </a:cubicBezTo>
                <a:cubicBezTo>
                  <a:pt x="1591463" y="4147694"/>
                  <a:pt x="1477389" y="4142391"/>
                  <a:pt x="1364801" y="4124429"/>
                </a:cubicBezTo>
                <a:cubicBezTo>
                  <a:pt x="1284516" y="4111703"/>
                  <a:pt x="1203727" y="4117195"/>
                  <a:pt x="1123316" y="4121750"/>
                </a:cubicBezTo>
                <a:cubicBezTo>
                  <a:pt x="978124" y="4130323"/>
                  <a:pt x="833434" y="4143717"/>
                  <a:pt x="688243" y="4130323"/>
                </a:cubicBezTo>
                <a:cubicBezTo>
                  <a:pt x="558551" y="4118266"/>
                  <a:pt x="427601" y="4108489"/>
                  <a:pt x="298918" y="4118266"/>
                </a:cubicBezTo>
                <a:cubicBezTo>
                  <a:pt x="234577" y="4123155"/>
                  <a:pt x="170204" y="4128045"/>
                  <a:pt x="105785" y="4130037"/>
                </a:cubicBezTo>
                <a:lnTo>
                  <a:pt x="15503" y="4130462"/>
                </a:lnTo>
                <a:lnTo>
                  <a:pt x="14458" y="4122289"/>
                </a:lnTo>
                <a:cubicBezTo>
                  <a:pt x="3338" y="4042653"/>
                  <a:pt x="-1375" y="3962394"/>
                  <a:pt x="346" y="3882149"/>
                </a:cubicBezTo>
                <a:cubicBezTo>
                  <a:pt x="205" y="3686075"/>
                  <a:pt x="9942" y="3490383"/>
                  <a:pt x="27583" y="3294816"/>
                </a:cubicBezTo>
                <a:cubicBezTo>
                  <a:pt x="31859" y="3222826"/>
                  <a:pt x="29926" y="3150656"/>
                  <a:pt x="21797" y="3078932"/>
                </a:cubicBezTo>
                <a:cubicBezTo>
                  <a:pt x="13668" y="2997950"/>
                  <a:pt x="16505" y="2916372"/>
                  <a:pt x="30264" y="2835999"/>
                </a:cubicBezTo>
                <a:cubicBezTo>
                  <a:pt x="47622" y="2740756"/>
                  <a:pt x="39860" y="2645513"/>
                  <a:pt x="33510" y="2550270"/>
                </a:cubicBezTo>
                <a:cubicBezTo>
                  <a:pt x="16152" y="2288796"/>
                  <a:pt x="-5017" y="2027322"/>
                  <a:pt x="9096" y="1764959"/>
                </a:cubicBezTo>
                <a:cubicBezTo>
                  <a:pt x="12060" y="1708956"/>
                  <a:pt x="25042" y="1654350"/>
                  <a:pt x="30406" y="1598729"/>
                </a:cubicBezTo>
                <a:cubicBezTo>
                  <a:pt x="46071" y="1437069"/>
                  <a:pt x="27723" y="1276045"/>
                  <a:pt x="20244" y="1114767"/>
                </a:cubicBezTo>
                <a:cubicBezTo>
                  <a:pt x="9491" y="936281"/>
                  <a:pt x="11664" y="757351"/>
                  <a:pt x="26736" y="579120"/>
                </a:cubicBezTo>
                <a:cubicBezTo>
                  <a:pt x="36191" y="482353"/>
                  <a:pt x="39402" y="385459"/>
                  <a:pt x="38237" y="288533"/>
                </a:cubicBezTo>
                <a:close/>
              </a:path>
            </a:pathLst>
          </a:custGeom>
        </p:spPr>
      </p:pic>
      <p:pic>
        <p:nvPicPr>
          <p:cNvPr id="21" name="Picture 20" descr="A group of people playing instruments&#10;&#10;Description automatically generated with medium confidence">
            <a:extLst>
              <a:ext uri="{FF2B5EF4-FFF2-40B4-BE49-F238E27FC236}">
                <a16:creationId xmlns:a16="http://schemas.microsoft.com/office/drawing/2014/main" id="{6A6199A5-C8B2-A842-B0F2-8267FFCC261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506" r="15905" b="2"/>
          <a:stretch/>
        </p:blipFill>
        <p:spPr>
          <a:xfrm>
            <a:off x="8281031" y="4328340"/>
            <a:ext cx="3910971" cy="2529660"/>
          </a:xfrm>
          <a:custGeom>
            <a:avLst/>
            <a:gdLst/>
            <a:ahLst/>
            <a:cxnLst/>
            <a:rect l="l" t="t" r="r" b="b"/>
            <a:pathLst>
              <a:path w="3910971" h="2529660">
                <a:moveTo>
                  <a:pt x="842684" y="662"/>
                </a:moveTo>
                <a:cubicBezTo>
                  <a:pt x="941895" y="-744"/>
                  <a:pt x="1041116" y="93"/>
                  <a:pt x="1140350" y="3173"/>
                </a:cubicBezTo>
                <a:cubicBezTo>
                  <a:pt x="1210804" y="5316"/>
                  <a:pt x="1279746" y="24605"/>
                  <a:pt x="1350451" y="29025"/>
                </a:cubicBezTo>
                <a:cubicBezTo>
                  <a:pt x="1535093" y="40276"/>
                  <a:pt x="1719483" y="30901"/>
                  <a:pt x="1903495" y="18310"/>
                </a:cubicBezTo>
                <a:cubicBezTo>
                  <a:pt x="2151898" y="628"/>
                  <a:pt x="2401172" y="2101"/>
                  <a:pt x="2649374" y="22730"/>
                </a:cubicBezTo>
                <a:cubicBezTo>
                  <a:pt x="2869445" y="43947"/>
                  <a:pt x="3091027" y="39942"/>
                  <a:pt x="3310304" y="10808"/>
                </a:cubicBezTo>
                <a:cubicBezTo>
                  <a:pt x="3434575" y="-7007"/>
                  <a:pt x="3559980" y="9067"/>
                  <a:pt x="3684881" y="10808"/>
                </a:cubicBezTo>
                <a:cubicBezTo>
                  <a:pt x="3752435" y="11746"/>
                  <a:pt x="3819992" y="12684"/>
                  <a:pt x="3887420" y="15630"/>
                </a:cubicBezTo>
                <a:lnTo>
                  <a:pt x="3910971" y="11103"/>
                </a:lnTo>
                <a:lnTo>
                  <a:pt x="3910971" y="2529660"/>
                </a:lnTo>
                <a:lnTo>
                  <a:pt x="6242" y="2529660"/>
                </a:lnTo>
                <a:lnTo>
                  <a:pt x="25280" y="2158134"/>
                </a:lnTo>
                <a:cubicBezTo>
                  <a:pt x="28243" y="1914439"/>
                  <a:pt x="36288" y="1670236"/>
                  <a:pt x="11167" y="1427303"/>
                </a:cubicBezTo>
                <a:cubicBezTo>
                  <a:pt x="-5908" y="1262723"/>
                  <a:pt x="865" y="1098905"/>
                  <a:pt x="3970" y="934453"/>
                </a:cubicBezTo>
                <a:cubicBezTo>
                  <a:pt x="7498" y="749680"/>
                  <a:pt x="5805" y="564783"/>
                  <a:pt x="5805" y="380010"/>
                </a:cubicBezTo>
                <a:cubicBezTo>
                  <a:pt x="5522" y="299625"/>
                  <a:pt x="10321" y="219748"/>
                  <a:pt x="18506" y="139744"/>
                </a:cubicBezTo>
                <a:lnTo>
                  <a:pt x="19072" y="23791"/>
                </a:lnTo>
                <a:lnTo>
                  <a:pt x="67093" y="27133"/>
                </a:lnTo>
                <a:cubicBezTo>
                  <a:pt x="226530" y="32207"/>
                  <a:pt x="385807" y="21156"/>
                  <a:pt x="545085" y="11612"/>
                </a:cubicBezTo>
                <a:cubicBezTo>
                  <a:pt x="644275" y="5719"/>
                  <a:pt x="743474" y="2069"/>
                  <a:pt x="842684" y="662"/>
                </a:cubicBezTo>
                <a:close/>
              </a:path>
            </a:pathLst>
          </a:custGeom>
        </p:spPr>
      </p:pic>
      <p:sp>
        <p:nvSpPr>
          <p:cNvPr id="30" name="TextBox 29">
            <a:extLst>
              <a:ext uri="{FF2B5EF4-FFF2-40B4-BE49-F238E27FC236}">
                <a16:creationId xmlns:a16="http://schemas.microsoft.com/office/drawing/2014/main" id="{6EA5C3A2-1EE1-1544-9AE2-ED1DE3871C7B}"/>
              </a:ext>
            </a:extLst>
          </p:cNvPr>
          <p:cNvSpPr txBox="1"/>
          <p:nvPr/>
        </p:nvSpPr>
        <p:spPr>
          <a:xfrm>
            <a:off x="630664" y="6093023"/>
            <a:ext cx="2976136" cy="369332"/>
          </a:xfrm>
          <a:prstGeom prst="rect">
            <a:avLst/>
          </a:prstGeom>
          <a:noFill/>
        </p:spPr>
        <p:txBody>
          <a:bodyPr wrap="none" rtlCol="0">
            <a:spAutoFit/>
          </a:bodyPr>
          <a:lstStyle/>
          <a:p>
            <a:r>
              <a:rPr lang="en-US" dirty="0">
                <a:hlinkClick r:id="rId2"/>
              </a:rPr>
              <a:t>Why you should take Chinese at year 10 and above?</a:t>
            </a:r>
            <a:endParaRPr lang="en-US" dirty="0"/>
          </a:p>
        </p:txBody>
      </p:sp>
    </p:spTree>
    <p:extLst>
      <p:ext uri="{BB962C8B-B14F-4D97-AF65-F5344CB8AC3E}">
        <p14:creationId xmlns:p14="http://schemas.microsoft.com/office/powerpoint/2010/main" val="3515000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03D72-CE73-4040-813E-BAC538F6F937}"/>
              </a:ext>
            </a:extLst>
          </p:cNvPr>
          <p:cNvSpPr>
            <a:spLocks noGrp="1"/>
          </p:cNvSpPr>
          <p:nvPr>
            <p:ph type="title"/>
          </p:nvPr>
        </p:nvSpPr>
        <p:spPr>
          <a:xfrm>
            <a:off x="7647319" y="432877"/>
            <a:ext cx="3910389" cy="1642533"/>
          </a:xfrm>
        </p:spPr>
        <p:txBody>
          <a:bodyPr anchor="b">
            <a:normAutofit/>
          </a:bodyPr>
          <a:lstStyle/>
          <a:p>
            <a:r>
              <a:rPr lang="en-US" sz="5600"/>
              <a:t>Chinese </a:t>
            </a:r>
          </a:p>
        </p:txBody>
      </p:sp>
      <p:pic>
        <p:nvPicPr>
          <p:cNvPr id="11" name="Picture 10" descr="A group of people playing a board game&#10;&#10;Description automatically generated with medium confidence">
            <a:extLst>
              <a:ext uri="{FF2B5EF4-FFF2-40B4-BE49-F238E27FC236}">
                <a16:creationId xmlns:a16="http://schemas.microsoft.com/office/drawing/2014/main" id="{457BEE26-341C-1944-886D-E5BED8D1B6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255" r="15802" b="2"/>
          <a:stretch/>
        </p:blipFill>
        <p:spPr>
          <a:xfrm>
            <a:off x="-6" y="10"/>
            <a:ext cx="3591246" cy="3796507"/>
          </a:xfrm>
          <a:custGeom>
            <a:avLst/>
            <a:gdLst/>
            <a:ahLst/>
            <a:cxnLst/>
            <a:rect l="l" t="t" r="r" b="b"/>
            <a:pathLst>
              <a:path w="3919476" h="4143507">
                <a:moveTo>
                  <a:pt x="0" y="0"/>
                </a:moveTo>
                <a:lnTo>
                  <a:pt x="3903116" y="0"/>
                </a:lnTo>
                <a:lnTo>
                  <a:pt x="3899307" y="150213"/>
                </a:lnTo>
                <a:cubicBezTo>
                  <a:pt x="3899870" y="322276"/>
                  <a:pt x="3912280" y="494071"/>
                  <a:pt x="3910163" y="665222"/>
                </a:cubicBezTo>
                <a:cubicBezTo>
                  <a:pt x="3909034" y="760465"/>
                  <a:pt x="3887866" y="855454"/>
                  <a:pt x="3891817" y="950951"/>
                </a:cubicBezTo>
                <a:cubicBezTo>
                  <a:pt x="3903389" y="1240363"/>
                  <a:pt x="3899579" y="1529902"/>
                  <a:pt x="3914679" y="1819187"/>
                </a:cubicBezTo>
                <a:cubicBezTo>
                  <a:pt x="3924446" y="1960184"/>
                  <a:pt x="3919293" y="2101691"/>
                  <a:pt x="3899297" y="2241812"/>
                </a:cubicBezTo>
                <a:cubicBezTo>
                  <a:pt x="3882644" y="2346833"/>
                  <a:pt x="3892946" y="2452744"/>
                  <a:pt x="3900002" y="2558273"/>
                </a:cubicBezTo>
                <a:cubicBezTo>
                  <a:pt x="3908611" y="2686026"/>
                  <a:pt x="3913268" y="2813652"/>
                  <a:pt x="3899155" y="2941659"/>
                </a:cubicBezTo>
                <a:cubicBezTo>
                  <a:pt x="3888995" y="3032710"/>
                  <a:pt x="3898449" y="3124270"/>
                  <a:pt x="3904095" y="3215577"/>
                </a:cubicBezTo>
                <a:cubicBezTo>
                  <a:pt x="3911433" y="3310871"/>
                  <a:pt x="3911433" y="3406520"/>
                  <a:pt x="3904095" y="3501814"/>
                </a:cubicBezTo>
                <a:cubicBezTo>
                  <a:pt x="3896728" y="3588930"/>
                  <a:pt x="3898478" y="3676464"/>
                  <a:pt x="3909317" y="3763288"/>
                </a:cubicBezTo>
                <a:cubicBezTo>
                  <a:pt x="3921171" y="3864881"/>
                  <a:pt x="3911998" y="3966473"/>
                  <a:pt x="3903389" y="4068066"/>
                </a:cubicBezTo>
                <a:lnTo>
                  <a:pt x="3899890" y="4129496"/>
                </a:lnTo>
                <a:lnTo>
                  <a:pt x="3856837" y="4131079"/>
                </a:lnTo>
                <a:cubicBezTo>
                  <a:pt x="3690565" y="4131562"/>
                  <a:pt x="3524292" y="4118803"/>
                  <a:pt x="3358020" y="4125635"/>
                </a:cubicBezTo>
                <a:cubicBezTo>
                  <a:pt x="3138339" y="4134610"/>
                  <a:pt x="2918661" y="4144924"/>
                  <a:pt x="2699106" y="4130457"/>
                </a:cubicBezTo>
                <a:cubicBezTo>
                  <a:pt x="2548620" y="4120546"/>
                  <a:pt x="2397378" y="4107552"/>
                  <a:pt x="2246135" y="4111571"/>
                </a:cubicBezTo>
                <a:cubicBezTo>
                  <a:pt x="2090859" y="4115857"/>
                  <a:pt x="1936213" y="4129921"/>
                  <a:pt x="1781316" y="4140235"/>
                </a:cubicBezTo>
                <a:cubicBezTo>
                  <a:pt x="1667682" y="4147695"/>
                  <a:pt x="1553608" y="4142392"/>
                  <a:pt x="1441020" y="4124430"/>
                </a:cubicBezTo>
                <a:cubicBezTo>
                  <a:pt x="1360735" y="4111704"/>
                  <a:pt x="1279946" y="4117196"/>
                  <a:pt x="1199535" y="4121751"/>
                </a:cubicBezTo>
                <a:cubicBezTo>
                  <a:pt x="1054343" y="4130324"/>
                  <a:pt x="909653" y="4143718"/>
                  <a:pt x="764462" y="4130324"/>
                </a:cubicBezTo>
                <a:cubicBezTo>
                  <a:pt x="634770" y="4118267"/>
                  <a:pt x="503820" y="4108490"/>
                  <a:pt x="375137" y="4118267"/>
                </a:cubicBezTo>
                <a:cubicBezTo>
                  <a:pt x="278626" y="4125601"/>
                  <a:pt x="182043" y="4132935"/>
                  <a:pt x="85336" y="4130493"/>
                </a:cubicBezTo>
                <a:lnTo>
                  <a:pt x="0" y="4125145"/>
                </a:lnTo>
                <a:close/>
              </a:path>
            </a:pathLst>
          </a:custGeom>
        </p:spPr>
      </p:pic>
      <p:pic>
        <p:nvPicPr>
          <p:cNvPr id="10" name="Picture 9" descr="A group of people posing for a photo&#10;&#10;Description automatically generated with medium confidence">
            <a:extLst>
              <a:ext uri="{FF2B5EF4-FFF2-40B4-BE49-F238E27FC236}">
                <a16:creationId xmlns:a16="http://schemas.microsoft.com/office/drawing/2014/main" id="{A12DD41D-3ADF-2341-A0C3-F6C39631E5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88" r="25444" b="-1"/>
          <a:stretch/>
        </p:blipFill>
        <p:spPr>
          <a:xfrm>
            <a:off x="3725657" y="0"/>
            <a:ext cx="3058323" cy="3597029"/>
          </a:xfrm>
          <a:custGeom>
            <a:avLst/>
            <a:gdLst/>
            <a:ahLst/>
            <a:cxnLst/>
            <a:rect l="l" t="t" r="r" b="b"/>
            <a:pathLst>
              <a:path w="3058323" h="3597039">
                <a:moveTo>
                  <a:pt x="15411" y="0"/>
                </a:moveTo>
                <a:lnTo>
                  <a:pt x="3031762" y="0"/>
                </a:lnTo>
                <a:lnTo>
                  <a:pt x="3046461" y="132146"/>
                </a:lnTo>
                <a:cubicBezTo>
                  <a:pt x="3048338" y="180004"/>
                  <a:pt x="3046791" y="227996"/>
                  <a:pt x="3041802" y="275754"/>
                </a:cubicBezTo>
                <a:cubicBezTo>
                  <a:pt x="3027897" y="401800"/>
                  <a:pt x="3049074" y="530780"/>
                  <a:pt x="3008505" y="654529"/>
                </a:cubicBezTo>
                <a:cubicBezTo>
                  <a:pt x="3005571" y="667491"/>
                  <a:pt x="3004614" y="680823"/>
                  <a:pt x="3005698" y="694078"/>
                </a:cubicBezTo>
                <a:cubicBezTo>
                  <a:pt x="3005188" y="761821"/>
                  <a:pt x="3019349" y="827651"/>
                  <a:pt x="3033127" y="893608"/>
                </a:cubicBezTo>
                <a:cubicBezTo>
                  <a:pt x="3048309" y="966327"/>
                  <a:pt x="3067190" y="1038663"/>
                  <a:pt x="3044226" y="1113933"/>
                </a:cubicBezTo>
                <a:cubicBezTo>
                  <a:pt x="3037911" y="1137802"/>
                  <a:pt x="3037911" y="1162909"/>
                  <a:pt x="3044226" y="1186779"/>
                </a:cubicBezTo>
                <a:cubicBezTo>
                  <a:pt x="3050414" y="1219872"/>
                  <a:pt x="3050414" y="1253833"/>
                  <a:pt x="3044226" y="1286927"/>
                </a:cubicBezTo>
                <a:cubicBezTo>
                  <a:pt x="3034913" y="1357732"/>
                  <a:pt x="3025345" y="1428920"/>
                  <a:pt x="3030448" y="1500363"/>
                </a:cubicBezTo>
                <a:cubicBezTo>
                  <a:pt x="3038001" y="1625694"/>
                  <a:pt x="3036164" y="1751408"/>
                  <a:pt x="3024962" y="1876459"/>
                </a:cubicBezTo>
                <a:cubicBezTo>
                  <a:pt x="3020242" y="1937185"/>
                  <a:pt x="3013991" y="1998805"/>
                  <a:pt x="3036572" y="2058128"/>
                </a:cubicBezTo>
                <a:cubicBezTo>
                  <a:pt x="3039761" y="2065719"/>
                  <a:pt x="3039761" y="2074267"/>
                  <a:pt x="3036572" y="2081857"/>
                </a:cubicBezTo>
                <a:cubicBezTo>
                  <a:pt x="2993834" y="2180984"/>
                  <a:pt x="3005826" y="2282153"/>
                  <a:pt x="3027897" y="2382556"/>
                </a:cubicBezTo>
                <a:cubicBezTo>
                  <a:pt x="3059523" y="2516907"/>
                  <a:pt x="3066565" y="2655863"/>
                  <a:pt x="3048691" y="2792715"/>
                </a:cubicBezTo>
                <a:cubicBezTo>
                  <a:pt x="3037337" y="2873471"/>
                  <a:pt x="3023687" y="2954354"/>
                  <a:pt x="3031596" y="3036386"/>
                </a:cubicBezTo>
                <a:cubicBezTo>
                  <a:pt x="3037490" y="3100417"/>
                  <a:pt x="3039736" y="3164741"/>
                  <a:pt x="3038358" y="3229027"/>
                </a:cubicBezTo>
                <a:cubicBezTo>
                  <a:pt x="3036891" y="3311633"/>
                  <a:pt x="3031788" y="3394080"/>
                  <a:pt x="3028535" y="3476606"/>
                </a:cubicBezTo>
                <a:lnTo>
                  <a:pt x="3026145" y="3582089"/>
                </a:lnTo>
                <a:lnTo>
                  <a:pt x="2837742" y="3576169"/>
                </a:lnTo>
                <a:cubicBezTo>
                  <a:pt x="2749601" y="3575123"/>
                  <a:pt x="2661428" y="3575842"/>
                  <a:pt x="2573255" y="3578457"/>
                </a:cubicBezTo>
                <a:cubicBezTo>
                  <a:pt x="2415279" y="3583558"/>
                  <a:pt x="2257302" y="3585390"/>
                  <a:pt x="2099327" y="3578457"/>
                </a:cubicBezTo>
                <a:cubicBezTo>
                  <a:pt x="1926907" y="3570479"/>
                  <a:pt x="1754870" y="3579504"/>
                  <a:pt x="1582958" y="3591536"/>
                </a:cubicBezTo>
                <a:cubicBezTo>
                  <a:pt x="1416747" y="3603177"/>
                  <a:pt x="1250917" y="3594544"/>
                  <a:pt x="1084959" y="3582381"/>
                </a:cubicBezTo>
                <a:cubicBezTo>
                  <a:pt x="910095" y="3569328"/>
                  <a:pt x="734510" y="3570585"/>
                  <a:pt x="559849" y="3586174"/>
                </a:cubicBezTo>
                <a:cubicBezTo>
                  <a:pt x="445325" y="3596376"/>
                  <a:pt x="330549" y="3581074"/>
                  <a:pt x="216532" y="3582119"/>
                </a:cubicBezTo>
                <a:lnTo>
                  <a:pt x="3784" y="3583799"/>
                </a:lnTo>
                <a:lnTo>
                  <a:pt x="23102" y="3304343"/>
                </a:lnTo>
                <a:cubicBezTo>
                  <a:pt x="27378" y="3232352"/>
                  <a:pt x="25445" y="3160183"/>
                  <a:pt x="17316" y="3088458"/>
                </a:cubicBezTo>
                <a:cubicBezTo>
                  <a:pt x="9187" y="3007476"/>
                  <a:pt x="12024" y="2925898"/>
                  <a:pt x="25783" y="2845525"/>
                </a:cubicBezTo>
                <a:cubicBezTo>
                  <a:pt x="43141" y="2750282"/>
                  <a:pt x="35379" y="2655039"/>
                  <a:pt x="29029" y="2559796"/>
                </a:cubicBezTo>
                <a:cubicBezTo>
                  <a:pt x="11671" y="2298322"/>
                  <a:pt x="-9498" y="2036848"/>
                  <a:pt x="4615" y="1774485"/>
                </a:cubicBezTo>
                <a:cubicBezTo>
                  <a:pt x="7578" y="1718482"/>
                  <a:pt x="20561" y="1663876"/>
                  <a:pt x="25925" y="1608255"/>
                </a:cubicBezTo>
                <a:cubicBezTo>
                  <a:pt x="41590" y="1446595"/>
                  <a:pt x="23242" y="1285571"/>
                  <a:pt x="15763" y="1124293"/>
                </a:cubicBezTo>
                <a:cubicBezTo>
                  <a:pt x="5010" y="945807"/>
                  <a:pt x="7183" y="766877"/>
                  <a:pt x="22255" y="588646"/>
                </a:cubicBezTo>
                <a:cubicBezTo>
                  <a:pt x="41165" y="395112"/>
                  <a:pt x="35097" y="201070"/>
                  <a:pt x="19010" y="7282"/>
                </a:cubicBezTo>
                <a:close/>
              </a:path>
            </a:pathLst>
          </a:custGeom>
        </p:spPr>
      </p:pic>
      <p:pic>
        <p:nvPicPr>
          <p:cNvPr id="12" name="Picture 11" descr="A group of people playing a game&#10;&#10;Description automatically generated with medium confidence">
            <a:extLst>
              <a:ext uri="{FF2B5EF4-FFF2-40B4-BE49-F238E27FC236}">
                <a16:creationId xmlns:a16="http://schemas.microsoft.com/office/drawing/2014/main" id="{284CA9DA-7AC7-424B-BBA0-746EF88C79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401" r="-4" b="5398"/>
          <a:stretch/>
        </p:blipFill>
        <p:spPr>
          <a:xfrm>
            <a:off x="1" y="4062428"/>
            <a:ext cx="3591240" cy="2529660"/>
          </a:xfrm>
          <a:custGeom>
            <a:avLst/>
            <a:gdLst/>
            <a:ahLst/>
            <a:cxnLst/>
            <a:rect l="l" t="t" r="r" b="b"/>
            <a:pathLst>
              <a:path w="3912953" h="2529660">
                <a:moveTo>
                  <a:pt x="936025" y="662"/>
                </a:moveTo>
                <a:cubicBezTo>
                  <a:pt x="1035236" y="-744"/>
                  <a:pt x="1134457" y="93"/>
                  <a:pt x="1233691" y="3173"/>
                </a:cubicBezTo>
                <a:cubicBezTo>
                  <a:pt x="1304145" y="5316"/>
                  <a:pt x="1373087" y="24605"/>
                  <a:pt x="1443792" y="29025"/>
                </a:cubicBezTo>
                <a:cubicBezTo>
                  <a:pt x="1628434" y="40276"/>
                  <a:pt x="1812824" y="30901"/>
                  <a:pt x="1996836" y="18310"/>
                </a:cubicBezTo>
                <a:cubicBezTo>
                  <a:pt x="2245239" y="628"/>
                  <a:pt x="2494513" y="2101"/>
                  <a:pt x="2742715" y="22730"/>
                </a:cubicBezTo>
                <a:cubicBezTo>
                  <a:pt x="2962786" y="43947"/>
                  <a:pt x="3184369" y="39942"/>
                  <a:pt x="3403645" y="10808"/>
                </a:cubicBezTo>
                <a:cubicBezTo>
                  <a:pt x="3527916" y="-7007"/>
                  <a:pt x="3653321" y="9067"/>
                  <a:pt x="3778223" y="10808"/>
                </a:cubicBezTo>
                <a:lnTo>
                  <a:pt x="3895044" y="13590"/>
                </a:lnTo>
                <a:lnTo>
                  <a:pt x="3906212" y="275626"/>
                </a:lnTo>
                <a:cubicBezTo>
                  <a:pt x="3913438" y="398465"/>
                  <a:pt x="3909471" y="521632"/>
                  <a:pt x="3894358" y="643899"/>
                </a:cubicBezTo>
                <a:cubicBezTo>
                  <a:pt x="3888995" y="692536"/>
                  <a:pt x="3889982" y="741301"/>
                  <a:pt x="3888995" y="790066"/>
                </a:cubicBezTo>
                <a:cubicBezTo>
                  <a:pt x="3888712" y="799463"/>
                  <a:pt x="3895063" y="810383"/>
                  <a:pt x="3883632" y="818257"/>
                </a:cubicBezTo>
                <a:lnTo>
                  <a:pt x="3883632" y="830956"/>
                </a:lnTo>
                <a:cubicBezTo>
                  <a:pt x="3896192" y="837941"/>
                  <a:pt x="3889701" y="849370"/>
                  <a:pt x="3890688" y="858514"/>
                </a:cubicBezTo>
                <a:cubicBezTo>
                  <a:pt x="3907355" y="1033621"/>
                  <a:pt x="3909867" y="1209579"/>
                  <a:pt x="3898168" y="1385017"/>
                </a:cubicBezTo>
                <a:cubicBezTo>
                  <a:pt x="3889559" y="1546549"/>
                  <a:pt x="3898449" y="1707827"/>
                  <a:pt x="3908893" y="1869233"/>
                </a:cubicBezTo>
                <a:cubicBezTo>
                  <a:pt x="3921312" y="2061116"/>
                  <a:pt x="3901555" y="2252872"/>
                  <a:pt x="3898591" y="2444754"/>
                </a:cubicBezTo>
                <a:cubicBezTo>
                  <a:pt x="3898309" y="2461962"/>
                  <a:pt x="3899367" y="2479201"/>
                  <a:pt x="3900673" y="2496440"/>
                </a:cubicBezTo>
                <a:lnTo>
                  <a:pt x="3902963" y="2529660"/>
                </a:lnTo>
                <a:lnTo>
                  <a:pt x="0" y="2529660"/>
                </a:lnTo>
                <a:lnTo>
                  <a:pt x="0" y="15736"/>
                </a:lnTo>
                <a:lnTo>
                  <a:pt x="938" y="16032"/>
                </a:lnTo>
                <a:cubicBezTo>
                  <a:pt x="213686" y="39741"/>
                  <a:pt x="426055" y="24338"/>
                  <a:pt x="638426" y="11612"/>
                </a:cubicBezTo>
                <a:cubicBezTo>
                  <a:pt x="737616" y="5719"/>
                  <a:pt x="836815" y="2069"/>
                  <a:pt x="936025" y="662"/>
                </a:cubicBezTo>
                <a:close/>
              </a:path>
            </a:pathLst>
          </a:custGeom>
        </p:spPr>
      </p:pic>
      <p:pic>
        <p:nvPicPr>
          <p:cNvPr id="14" name="Picture 13" descr="A group of people posing for a photo&#10;&#10;Description automatically generated">
            <a:extLst>
              <a:ext uri="{FF2B5EF4-FFF2-40B4-BE49-F238E27FC236}">
                <a16:creationId xmlns:a16="http://schemas.microsoft.com/office/drawing/2014/main" id="{EFE27A92-E898-5342-8E3A-A772127643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94" r="18903" b="2"/>
          <a:stretch/>
        </p:blipFill>
        <p:spPr>
          <a:xfrm>
            <a:off x="3725159" y="3694099"/>
            <a:ext cx="3058821" cy="3066831"/>
          </a:xfrm>
          <a:custGeom>
            <a:avLst/>
            <a:gdLst/>
            <a:ahLst/>
            <a:cxnLst/>
            <a:rect l="l" t="t" r="r" b="b"/>
            <a:pathLst>
              <a:path w="3058821" h="3066831">
                <a:moveTo>
                  <a:pt x="2787020" y="1261"/>
                </a:moveTo>
                <a:cubicBezTo>
                  <a:pt x="2839709" y="-518"/>
                  <a:pt x="2892422" y="-414"/>
                  <a:pt x="2945069" y="1571"/>
                </a:cubicBezTo>
                <a:lnTo>
                  <a:pt x="3038769" y="8460"/>
                </a:lnTo>
                <a:lnTo>
                  <a:pt x="3040494" y="37341"/>
                </a:lnTo>
                <a:cubicBezTo>
                  <a:pt x="3041244" y="71882"/>
                  <a:pt x="3039776" y="106360"/>
                  <a:pt x="3033397" y="140806"/>
                </a:cubicBezTo>
                <a:cubicBezTo>
                  <a:pt x="3014006" y="247842"/>
                  <a:pt x="3013240" y="353093"/>
                  <a:pt x="3049089" y="457834"/>
                </a:cubicBezTo>
                <a:cubicBezTo>
                  <a:pt x="3061974" y="495214"/>
                  <a:pt x="3059933" y="536166"/>
                  <a:pt x="3055085" y="576225"/>
                </a:cubicBezTo>
                <a:cubicBezTo>
                  <a:pt x="3043731" y="670377"/>
                  <a:pt x="3028167" y="764784"/>
                  <a:pt x="3035311" y="859828"/>
                </a:cubicBezTo>
                <a:cubicBezTo>
                  <a:pt x="3053554" y="1099545"/>
                  <a:pt x="3026891" y="1339261"/>
                  <a:pt x="3038883" y="1578850"/>
                </a:cubicBezTo>
                <a:cubicBezTo>
                  <a:pt x="3039113" y="1594185"/>
                  <a:pt x="3038526" y="1609507"/>
                  <a:pt x="3037097" y="1624778"/>
                </a:cubicBezTo>
                <a:cubicBezTo>
                  <a:pt x="3032504" y="1713061"/>
                  <a:pt x="3017960" y="1801599"/>
                  <a:pt x="3043476" y="1889499"/>
                </a:cubicBezTo>
                <a:cubicBezTo>
                  <a:pt x="3046015" y="1904618"/>
                  <a:pt x="3045632" y="1920080"/>
                  <a:pt x="3042328" y="1935044"/>
                </a:cubicBezTo>
                <a:cubicBezTo>
                  <a:pt x="3031394" y="2011884"/>
                  <a:pt x="3028524" y="2089667"/>
                  <a:pt x="3033780" y="2167106"/>
                </a:cubicBezTo>
                <a:cubicBezTo>
                  <a:pt x="3048962" y="2335903"/>
                  <a:pt x="3051130" y="2505606"/>
                  <a:pt x="3040286" y="2674734"/>
                </a:cubicBezTo>
                <a:cubicBezTo>
                  <a:pt x="3036459" y="2750260"/>
                  <a:pt x="3031611" y="2825530"/>
                  <a:pt x="3028294" y="2900035"/>
                </a:cubicBezTo>
                <a:cubicBezTo>
                  <a:pt x="3027210" y="2934608"/>
                  <a:pt x="3025392" y="2969245"/>
                  <a:pt x="3026078" y="3003803"/>
                </a:cubicBezTo>
                <a:lnTo>
                  <a:pt x="3033892" y="3066831"/>
                </a:lnTo>
                <a:lnTo>
                  <a:pt x="23851" y="3066831"/>
                </a:lnTo>
                <a:lnTo>
                  <a:pt x="42401" y="2704831"/>
                </a:lnTo>
                <a:cubicBezTo>
                  <a:pt x="45364" y="2461136"/>
                  <a:pt x="53409" y="2216933"/>
                  <a:pt x="28288" y="1974000"/>
                </a:cubicBezTo>
                <a:cubicBezTo>
                  <a:pt x="11213" y="1809420"/>
                  <a:pt x="17986" y="1645602"/>
                  <a:pt x="21091" y="1481150"/>
                </a:cubicBezTo>
                <a:cubicBezTo>
                  <a:pt x="24619" y="1296377"/>
                  <a:pt x="22926" y="1111480"/>
                  <a:pt x="22926" y="926707"/>
                </a:cubicBezTo>
                <a:cubicBezTo>
                  <a:pt x="22643" y="846322"/>
                  <a:pt x="27442" y="766445"/>
                  <a:pt x="35627" y="686441"/>
                </a:cubicBezTo>
                <a:cubicBezTo>
                  <a:pt x="47340" y="570372"/>
                  <a:pt x="33228" y="454937"/>
                  <a:pt x="14458" y="340646"/>
                </a:cubicBezTo>
                <a:cubicBezTo>
                  <a:pt x="3337" y="261010"/>
                  <a:pt x="-1375" y="180751"/>
                  <a:pt x="346" y="100506"/>
                </a:cubicBezTo>
                <a:lnTo>
                  <a:pt x="2424" y="12627"/>
                </a:lnTo>
                <a:lnTo>
                  <a:pt x="3495" y="12901"/>
                </a:lnTo>
                <a:cubicBezTo>
                  <a:pt x="343898" y="-3971"/>
                  <a:pt x="684174" y="17086"/>
                  <a:pt x="1024451" y="18263"/>
                </a:cubicBezTo>
                <a:cubicBezTo>
                  <a:pt x="1134033" y="18655"/>
                  <a:pt x="1243235" y="13685"/>
                  <a:pt x="1352564" y="9238"/>
                </a:cubicBezTo>
                <a:cubicBezTo>
                  <a:pt x="1493565" y="3614"/>
                  <a:pt x="1634312" y="14731"/>
                  <a:pt x="1775060" y="12508"/>
                </a:cubicBezTo>
                <a:cubicBezTo>
                  <a:pt x="2008160" y="8846"/>
                  <a:pt x="2241134" y="19571"/>
                  <a:pt x="2474235" y="12508"/>
                </a:cubicBezTo>
                <a:cubicBezTo>
                  <a:pt x="2578497" y="9238"/>
                  <a:pt x="2682758" y="4268"/>
                  <a:pt x="2787020" y="1261"/>
                </a:cubicBezTo>
                <a:close/>
              </a:path>
            </a:pathLst>
          </a:custGeom>
        </p:spPr>
      </p:pic>
      <p:sp>
        <p:nvSpPr>
          <p:cNvPr id="3" name="Content Placeholder 2">
            <a:extLst>
              <a:ext uri="{FF2B5EF4-FFF2-40B4-BE49-F238E27FC236}">
                <a16:creationId xmlns:a16="http://schemas.microsoft.com/office/drawing/2014/main" id="{AF65FDED-B86E-8941-9809-768734552E32}"/>
              </a:ext>
            </a:extLst>
          </p:cNvPr>
          <p:cNvSpPr>
            <a:spLocks noGrp="1"/>
          </p:cNvSpPr>
          <p:nvPr>
            <p:ph idx="1"/>
          </p:nvPr>
        </p:nvSpPr>
        <p:spPr>
          <a:xfrm>
            <a:off x="7115175" y="2704406"/>
            <a:ext cx="4914900" cy="3887681"/>
          </a:xfrm>
        </p:spPr>
        <p:txBody>
          <a:bodyPr>
            <a:noAutofit/>
          </a:bodyPr>
          <a:lstStyle/>
          <a:p>
            <a:pPr marL="0" indent="0" fontAlgn="base">
              <a:lnSpc>
                <a:spcPct val="100000"/>
              </a:lnSpc>
              <a:buNone/>
            </a:pPr>
            <a:r>
              <a:rPr lang="en-NZ" sz="1800" dirty="0"/>
              <a:t>NCEA Level 1 - Students will learn to understand and construct simple texts using their knowledge of the target language. Students will learn to describe aspects of their own background and immediate environment. </a:t>
            </a:r>
          </a:p>
          <a:p>
            <a:pPr marL="0" indent="0" fontAlgn="base">
              <a:lnSpc>
                <a:spcPct val="100000"/>
              </a:lnSpc>
              <a:buNone/>
            </a:pPr>
            <a:r>
              <a:rPr lang="en-NZ" sz="1800" dirty="0"/>
              <a:t>NCEA Level 2 - Students will learn to use language variably to express and justify their own ideas and opinions, and support or challenge those of others. They will learn to be able to use and identify the linguistic and cultural forms that guide interpretation and enable them to respond critically to texts. It is an ideal course for students wishing to head for further study or employment in Business. </a:t>
            </a:r>
          </a:p>
          <a:p>
            <a:pPr marL="0" indent="0" fontAlgn="base">
              <a:lnSpc>
                <a:spcPct val="100000"/>
              </a:lnSpc>
              <a:buNone/>
            </a:pPr>
            <a:r>
              <a:rPr lang="en-NZ" sz="1800" dirty="0"/>
              <a:t>NCEA Level 3 - Students will learn to use language variably and effectively to express and justify their own ideas and opinions, and support or challenge those of others. They will learn to be able to use and identify the linguistic and cultural forms that guide interpretation and enable them to respond critically to texts. It is an ideal course for students wishing to head for further study or employment in Business. </a:t>
            </a:r>
          </a:p>
        </p:txBody>
      </p:sp>
    </p:spTree>
    <p:extLst>
      <p:ext uri="{BB962C8B-B14F-4D97-AF65-F5344CB8AC3E}">
        <p14:creationId xmlns:p14="http://schemas.microsoft.com/office/powerpoint/2010/main" val="804419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E3758-03CC-6747-9966-077B2631F17B}"/>
              </a:ext>
            </a:extLst>
          </p:cNvPr>
          <p:cNvSpPr>
            <a:spLocks noGrp="1"/>
          </p:cNvSpPr>
          <p:nvPr>
            <p:ph type="title"/>
          </p:nvPr>
        </p:nvSpPr>
        <p:spPr/>
        <p:txBody>
          <a:bodyPr>
            <a:normAutofit/>
          </a:bodyPr>
          <a:lstStyle/>
          <a:p>
            <a:pPr algn="ctr"/>
            <a:r>
              <a:rPr lang="en-US" dirty="0"/>
              <a:t>Christian Living </a:t>
            </a:r>
          </a:p>
        </p:txBody>
      </p:sp>
      <p:sp>
        <p:nvSpPr>
          <p:cNvPr id="3" name="Content Placeholder 2">
            <a:extLst>
              <a:ext uri="{FF2B5EF4-FFF2-40B4-BE49-F238E27FC236}">
                <a16:creationId xmlns:a16="http://schemas.microsoft.com/office/drawing/2014/main" id="{B68254DC-9BF7-014A-84A4-236DFCFEF6F3}"/>
              </a:ext>
            </a:extLst>
          </p:cNvPr>
          <p:cNvSpPr>
            <a:spLocks noGrp="1"/>
          </p:cNvSpPr>
          <p:nvPr>
            <p:ph idx="1"/>
          </p:nvPr>
        </p:nvSpPr>
        <p:spPr/>
        <p:txBody>
          <a:bodyPr>
            <a:normAutofit fontScale="70000" lnSpcReduction="20000"/>
          </a:bodyPr>
          <a:lstStyle/>
          <a:p>
            <a:pPr marL="0" indent="0" algn="ctr">
              <a:buNone/>
            </a:pPr>
            <a:r>
              <a:rPr lang="en-NZ" b="1" dirty="0"/>
              <a:t>Luke 2:52 “And Jesus grew in wisdom and stature, and in favour with God and men.” </a:t>
            </a:r>
          </a:p>
          <a:p>
            <a:pPr algn="just"/>
            <a:r>
              <a:rPr lang="en-NZ" dirty="0"/>
              <a:t>Christian Living is the exploration of what it means to live life as a Christian in the 21</a:t>
            </a:r>
            <a:r>
              <a:rPr lang="en-NZ" baseline="30000" dirty="0"/>
              <a:t>st</a:t>
            </a:r>
            <a:r>
              <a:rPr lang="en-NZ" dirty="0"/>
              <a:t> century with a particular focus on teenage/youth issues. Being a Christian is not merely a matter of subscribing to a set of beliefs, it is about how those beliefs are lived out. Although the spiritual dimension of a person is often referred to as one aspect of life, as something separate, in Christian Living we subscribe more to the model that all aspects of life are spiritual and that the spiritual affects all aspects of life and living.  </a:t>
            </a:r>
          </a:p>
          <a:p>
            <a:pPr algn="just"/>
            <a:r>
              <a:rPr lang="en-NZ" dirty="0"/>
              <a:t>Christian Living includes exploring the beliefs a person holds (acknowledging their family and church backgrounds), the study of the Bible and of biblical concepts, and how this interacts with and impacts on the wholistic healthy development (Hauora) of the young person (socially, mentally, emotionally, physically and spiritually in the context of what is explained in paragraph 1).  Christian Living is about application of their knowledge to real situations students face or will face in the tangible future. Students are challenged to make connections between the ideas explored in the classroom and the outworking of that in their families and the wider community.</a:t>
            </a:r>
          </a:p>
          <a:p>
            <a:r>
              <a:rPr lang="en-NZ" dirty="0"/>
              <a:t>Year 11s have Christian Living 2 periods a week.</a:t>
            </a:r>
          </a:p>
          <a:p>
            <a:r>
              <a:rPr lang="en-NZ" dirty="0"/>
              <a:t>Year 12s and 13s have Christian living 1 period a week. </a:t>
            </a:r>
            <a:br>
              <a:rPr lang="en-NZ" dirty="0"/>
            </a:br>
            <a:endParaRPr lang="en-NZ" dirty="0"/>
          </a:p>
        </p:txBody>
      </p:sp>
    </p:spTree>
    <p:extLst>
      <p:ext uri="{BB962C8B-B14F-4D97-AF65-F5344CB8AC3E}">
        <p14:creationId xmlns:p14="http://schemas.microsoft.com/office/powerpoint/2010/main" val="3521461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descr="A screenshot of a cell phone&#10;&#10;Description automatically generated">
            <a:extLst>
              <a:ext uri="{FF2B5EF4-FFF2-40B4-BE49-F238E27FC236}">
                <a16:creationId xmlns:a16="http://schemas.microsoft.com/office/drawing/2014/main" id="{0E0BD809-B609-4137-A753-71A2F2AB5F43}"/>
              </a:ext>
            </a:extLst>
          </p:cNvPr>
          <p:cNvPicPr>
            <a:picLocks noGrp="1" noChangeAspect="1"/>
          </p:cNvPicPr>
          <p:nvPr>
            <p:ph idx="1"/>
          </p:nvPr>
        </p:nvPicPr>
        <p:blipFill>
          <a:blip r:embed="rId2"/>
          <a:stretch>
            <a:fillRect/>
          </a:stretch>
        </p:blipFill>
        <p:spPr>
          <a:xfrm>
            <a:off x="-80133" y="-197"/>
            <a:ext cx="12131038" cy="6808346"/>
          </a:xfrm>
        </p:spPr>
      </p:pic>
    </p:spTree>
    <p:extLst>
      <p:ext uri="{BB962C8B-B14F-4D97-AF65-F5344CB8AC3E}">
        <p14:creationId xmlns:p14="http://schemas.microsoft.com/office/powerpoint/2010/main" val="2686925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6" name="Rectangle 1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err="1"/>
              <a:t>Oo</a:t>
            </a:r>
          </a:p>
        </p:txBody>
      </p:sp>
      <p:sp>
        <p:nvSpPr>
          <p:cNvPr id="2" name="Title 1">
            <a:extLst>
              <a:ext uri="{FF2B5EF4-FFF2-40B4-BE49-F238E27FC236}">
                <a16:creationId xmlns:a16="http://schemas.microsoft.com/office/drawing/2014/main" id="{B270DCE7-8FD3-4FA7-8D18-D274CEF5BA9B}"/>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800"/>
              <a:t>English</a:t>
            </a:r>
          </a:p>
        </p:txBody>
      </p:sp>
      <p:sp>
        <p:nvSpPr>
          <p:cNvPr id="7"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27432"/>
          </a:xfrm>
          <a:custGeom>
            <a:avLst/>
            <a:gdLst>
              <a:gd name="connsiteX0" fmla="*/ 0 w 3255095"/>
              <a:gd name="connsiteY0" fmla="*/ 0 h 27432"/>
              <a:gd name="connsiteX1" fmla="*/ 618468 w 3255095"/>
              <a:gd name="connsiteY1" fmla="*/ 0 h 27432"/>
              <a:gd name="connsiteX2" fmla="*/ 1269487 w 3255095"/>
              <a:gd name="connsiteY2" fmla="*/ 0 h 27432"/>
              <a:gd name="connsiteX3" fmla="*/ 1953057 w 3255095"/>
              <a:gd name="connsiteY3" fmla="*/ 0 h 27432"/>
              <a:gd name="connsiteX4" fmla="*/ 2636627 w 3255095"/>
              <a:gd name="connsiteY4" fmla="*/ 0 h 27432"/>
              <a:gd name="connsiteX5" fmla="*/ 3255095 w 3255095"/>
              <a:gd name="connsiteY5" fmla="*/ 0 h 27432"/>
              <a:gd name="connsiteX6" fmla="*/ 3255095 w 3255095"/>
              <a:gd name="connsiteY6" fmla="*/ 27432 h 27432"/>
              <a:gd name="connsiteX7" fmla="*/ 2538974 w 3255095"/>
              <a:gd name="connsiteY7" fmla="*/ 27432 h 27432"/>
              <a:gd name="connsiteX8" fmla="*/ 1822853 w 3255095"/>
              <a:gd name="connsiteY8" fmla="*/ 27432 h 27432"/>
              <a:gd name="connsiteX9" fmla="*/ 1171834 w 3255095"/>
              <a:gd name="connsiteY9" fmla="*/ 27432 h 27432"/>
              <a:gd name="connsiteX10" fmla="*/ 0 w 3255095"/>
              <a:gd name="connsiteY10" fmla="*/ 27432 h 27432"/>
              <a:gd name="connsiteX11" fmla="*/ 0 w 3255095"/>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45B0A8"/>
          </a:solidFill>
          <a:ln w="38100" cap="rnd">
            <a:solidFill>
              <a:srgbClr val="45B0A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9">
            <a:hlinkClick r:id="" action="ppaction://media"/>
            <a:extLst>
              <a:ext uri="{FF2B5EF4-FFF2-40B4-BE49-F238E27FC236}">
                <a16:creationId xmlns:a16="http://schemas.microsoft.com/office/drawing/2014/main" id="{3D71000F-280A-46BA-B652-FBD908D6F1E4}"/>
              </a:ext>
            </a:extLst>
          </p:cNvPr>
          <p:cNvPicPr>
            <a:picLocks noRot="1" noChangeAspect="1"/>
          </p:cNvPicPr>
          <p:nvPr>
            <a:videoFile r:link="rId1"/>
          </p:nvPr>
        </p:nvPicPr>
        <p:blipFill>
          <a:blip r:embed="rId3"/>
          <a:stretch>
            <a:fillRect/>
          </a:stretch>
        </p:blipFill>
        <p:spPr>
          <a:xfrm>
            <a:off x="3635829" y="198212"/>
            <a:ext cx="8447314" cy="6418035"/>
          </a:xfrm>
          <a:prstGeom prst="rect">
            <a:avLst/>
          </a:prstGeom>
        </p:spPr>
      </p:pic>
    </p:spTree>
    <p:extLst>
      <p:ext uri="{BB962C8B-B14F-4D97-AF65-F5344CB8AC3E}">
        <p14:creationId xmlns:p14="http://schemas.microsoft.com/office/powerpoint/2010/main" val="3496765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6CA09F6-3AA4-4DFB-92C2-15B3F16500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DF4333-B6BD-431E-B184-1D641B23A1BA}"/>
              </a:ext>
            </a:extLst>
          </p:cNvPr>
          <p:cNvSpPr>
            <a:spLocks noGrp="1"/>
          </p:cNvSpPr>
          <p:nvPr>
            <p:ph type="title"/>
          </p:nvPr>
        </p:nvSpPr>
        <p:spPr>
          <a:xfrm>
            <a:off x="4471923" y="163687"/>
            <a:ext cx="6986015" cy="1776484"/>
          </a:xfrm>
        </p:spPr>
        <p:txBody>
          <a:bodyPr anchor="b">
            <a:normAutofit/>
          </a:bodyPr>
          <a:lstStyle/>
          <a:p>
            <a:r>
              <a:rPr lang="en-US"/>
              <a:t>General Science (Yr 11 only)</a:t>
            </a:r>
          </a:p>
        </p:txBody>
      </p:sp>
      <p:pic>
        <p:nvPicPr>
          <p:cNvPr id="6" name="Picture 6" descr="A picture containing person, outdoor, person, holding&#10;&#10;Description automatically generated">
            <a:extLst>
              <a:ext uri="{FF2B5EF4-FFF2-40B4-BE49-F238E27FC236}">
                <a16:creationId xmlns:a16="http://schemas.microsoft.com/office/drawing/2014/main" id="{3966F9F4-E82D-480D-9BAF-38E7D7BDD6DB}"/>
              </a:ext>
            </a:extLst>
          </p:cNvPr>
          <p:cNvPicPr>
            <a:picLocks noChangeAspect="1"/>
          </p:cNvPicPr>
          <p:nvPr/>
        </p:nvPicPr>
        <p:blipFill>
          <a:blip r:embed="rId2"/>
          <a:stretch>
            <a:fillRect/>
          </a:stretch>
        </p:blipFill>
        <p:spPr>
          <a:xfrm>
            <a:off x="508076" y="4582257"/>
            <a:ext cx="3008956" cy="1993433"/>
          </a:xfrm>
          <a:prstGeom prst="rect">
            <a:avLst/>
          </a:prstGeom>
        </p:spPr>
      </p:pic>
      <p:sp>
        <p:nvSpPr>
          <p:cNvPr id="20" name="sketchy rule">
            <a:extLst>
              <a:ext uri="{FF2B5EF4-FFF2-40B4-BE49-F238E27FC236}">
                <a16:creationId xmlns:a16="http://schemas.microsoft.com/office/drawing/2014/main" id="{E0787460-62AF-47DB-8E74-8598B9833C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3088" y="230949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45B0A8"/>
          </a:solidFill>
          <a:ln w="38100" cap="rnd">
            <a:solidFill>
              <a:srgbClr val="45B0A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A close up of a map&#10;&#10;Description automatically generated">
            <a:extLst>
              <a:ext uri="{FF2B5EF4-FFF2-40B4-BE49-F238E27FC236}">
                <a16:creationId xmlns:a16="http://schemas.microsoft.com/office/drawing/2014/main" id="{644EF986-849E-46AC-84CD-D8BB11BBAE4C}"/>
              </a:ext>
            </a:extLst>
          </p:cNvPr>
          <p:cNvPicPr>
            <a:picLocks noChangeAspect="1"/>
          </p:cNvPicPr>
          <p:nvPr/>
        </p:nvPicPr>
        <p:blipFill>
          <a:blip r:embed="rId3"/>
          <a:stretch>
            <a:fillRect/>
          </a:stretch>
        </p:blipFill>
        <p:spPr>
          <a:xfrm>
            <a:off x="246536" y="282774"/>
            <a:ext cx="3532036" cy="1536435"/>
          </a:xfrm>
          <a:prstGeom prst="rect">
            <a:avLst/>
          </a:prstGeom>
        </p:spPr>
      </p:pic>
      <p:pic>
        <p:nvPicPr>
          <p:cNvPr id="5" name="Picture 5">
            <a:extLst>
              <a:ext uri="{FF2B5EF4-FFF2-40B4-BE49-F238E27FC236}">
                <a16:creationId xmlns:a16="http://schemas.microsoft.com/office/drawing/2014/main" id="{AFF13091-35AF-4806-AB93-F70AB9A0C43C}"/>
              </a:ext>
            </a:extLst>
          </p:cNvPr>
          <p:cNvPicPr>
            <a:picLocks noChangeAspect="1"/>
          </p:cNvPicPr>
          <p:nvPr/>
        </p:nvPicPr>
        <p:blipFill>
          <a:blip r:embed="rId4"/>
          <a:stretch>
            <a:fillRect/>
          </a:stretch>
        </p:blipFill>
        <p:spPr>
          <a:xfrm>
            <a:off x="683598" y="2309453"/>
            <a:ext cx="2657912" cy="1993434"/>
          </a:xfrm>
          <a:prstGeom prst="rect">
            <a:avLst/>
          </a:prstGeom>
        </p:spPr>
      </p:pic>
      <p:sp>
        <p:nvSpPr>
          <p:cNvPr id="3" name="Content Placeholder 2">
            <a:extLst>
              <a:ext uri="{FF2B5EF4-FFF2-40B4-BE49-F238E27FC236}">
                <a16:creationId xmlns:a16="http://schemas.microsoft.com/office/drawing/2014/main" id="{C4CAF1E4-2DDE-483C-B39C-9DFDF0AF68EF}"/>
              </a:ext>
            </a:extLst>
          </p:cNvPr>
          <p:cNvSpPr>
            <a:spLocks noGrp="1"/>
          </p:cNvSpPr>
          <p:nvPr>
            <p:ph idx="1"/>
          </p:nvPr>
        </p:nvSpPr>
        <p:spPr>
          <a:xfrm>
            <a:off x="4523087" y="2504819"/>
            <a:ext cx="7444455" cy="3672144"/>
          </a:xfrm>
        </p:spPr>
        <p:txBody>
          <a:bodyPr vert="horz" lIns="91440" tIns="45720" rIns="91440" bIns="45720" rtlCol="0" anchor="t">
            <a:noAutofit/>
          </a:bodyPr>
          <a:lstStyle/>
          <a:p>
            <a:pPr marL="0" indent="0">
              <a:lnSpc>
                <a:spcPct val="100000"/>
              </a:lnSpc>
              <a:buNone/>
            </a:pPr>
            <a:r>
              <a:rPr lang="en-US" sz="3200"/>
              <a:t>Have you ever wondered how the universe and everything inside it operates with a desire to make a difference? Science will increase your curiosity and develop key skills required for the future. Learn more through our exciting general science program which offers a dynamic combination of biology, chemistry and physics learning both through practical and theory.</a:t>
            </a:r>
            <a:endParaRPr lang="en-US"/>
          </a:p>
          <a:p>
            <a:pPr marL="0" indent="0">
              <a:lnSpc>
                <a:spcPct val="100000"/>
              </a:lnSpc>
              <a:buNone/>
            </a:pPr>
            <a:r>
              <a:rPr lang="en-US" sz="3200"/>
              <a:t>Students have the opportunity to specialize in these disciplines from year 12.</a:t>
            </a:r>
          </a:p>
          <a:p>
            <a:pPr marL="457200" indent="-457200">
              <a:lnSpc>
                <a:spcPct val="100000"/>
              </a:lnSpc>
            </a:pPr>
            <a:endParaRPr lang="en-US"/>
          </a:p>
          <a:p>
            <a:pPr marL="0" indent="0">
              <a:lnSpc>
                <a:spcPct val="100000"/>
              </a:lnSpc>
              <a:buNone/>
            </a:pPr>
            <a:endParaRPr lang="en-US" sz="2400"/>
          </a:p>
          <a:p>
            <a:pPr marL="0" indent="0">
              <a:lnSpc>
                <a:spcPct val="100000"/>
              </a:lnSpc>
              <a:buNone/>
            </a:pPr>
            <a:endParaRPr lang="en-US" sz="2600"/>
          </a:p>
          <a:p>
            <a:pPr marL="0" indent="0">
              <a:lnSpc>
                <a:spcPct val="100000"/>
              </a:lnSpc>
              <a:buNone/>
            </a:pPr>
            <a:endParaRPr lang="en-US" sz="2600"/>
          </a:p>
        </p:txBody>
      </p:sp>
    </p:spTree>
    <p:extLst>
      <p:ext uri="{BB962C8B-B14F-4D97-AF65-F5344CB8AC3E}">
        <p14:creationId xmlns:p14="http://schemas.microsoft.com/office/powerpoint/2010/main" val="1125039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67A883-EC8E-439B-A874-20EF8B4B8A0E}"/>
              </a:ext>
            </a:extLst>
          </p:cNvPr>
          <p:cNvSpPr>
            <a:spLocks noGrp="1"/>
          </p:cNvSpPr>
          <p:nvPr>
            <p:ph type="title"/>
          </p:nvPr>
        </p:nvSpPr>
        <p:spPr>
          <a:xfrm>
            <a:off x="572493" y="238539"/>
            <a:ext cx="11047013" cy="1434415"/>
          </a:xfrm>
        </p:spPr>
        <p:txBody>
          <a:bodyPr anchor="b">
            <a:normAutofit/>
          </a:bodyPr>
          <a:lstStyle/>
          <a:p>
            <a:r>
              <a:rPr lang="en-US" sz="7200"/>
              <a:t>Biology</a:t>
            </a:r>
          </a:p>
        </p:txBody>
      </p:sp>
      <p:sp>
        <p:nvSpPr>
          <p:cNvPr id="18"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4"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45B0A8"/>
          </a:solidFill>
          <a:ln w="38100" cap="rnd">
            <a:solidFill>
              <a:srgbClr val="45B0A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ext, map&#10;&#10;Description automatically generated">
            <a:extLst>
              <a:ext uri="{FF2B5EF4-FFF2-40B4-BE49-F238E27FC236}">
                <a16:creationId xmlns:a16="http://schemas.microsoft.com/office/drawing/2014/main" id="{B1B8B766-4BF4-4A78-9AC7-1E2C3C250C54}"/>
              </a:ext>
            </a:extLst>
          </p:cNvPr>
          <p:cNvPicPr>
            <a:picLocks noChangeAspect="1"/>
          </p:cNvPicPr>
          <p:nvPr/>
        </p:nvPicPr>
        <p:blipFill rotWithShape="1">
          <a:blip r:embed="rId2"/>
          <a:srcRect t="13924" r="-2" b="13922"/>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Content Placeholder 2">
            <a:extLst>
              <a:ext uri="{FF2B5EF4-FFF2-40B4-BE49-F238E27FC236}">
                <a16:creationId xmlns:a16="http://schemas.microsoft.com/office/drawing/2014/main" id="{6D46900D-7FE7-4598-A3A2-209C2AB7E12A}"/>
              </a:ext>
            </a:extLst>
          </p:cNvPr>
          <p:cNvSpPr>
            <a:spLocks noGrp="1"/>
          </p:cNvSpPr>
          <p:nvPr>
            <p:ph idx="1"/>
          </p:nvPr>
        </p:nvSpPr>
        <p:spPr>
          <a:xfrm>
            <a:off x="4905955" y="2071316"/>
            <a:ext cx="6713552" cy="4114800"/>
          </a:xfrm>
        </p:spPr>
        <p:txBody>
          <a:bodyPr vert="horz" lIns="91440" tIns="45720" rIns="91440" bIns="45720" rtlCol="0" anchor="t">
            <a:normAutofit/>
          </a:bodyPr>
          <a:lstStyle/>
          <a:p>
            <a:pPr>
              <a:lnSpc>
                <a:spcPct val="100000"/>
              </a:lnSpc>
            </a:pPr>
            <a:r>
              <a:rPr lang="en-US" sz="2400"/>
              <a:t>Have you ever wondered how your cells work, how you inherited the features that make you an individual and how perfectly God made everything to live in a certain niche?</a:t>
            </a:r>
          </a:p>
          <a:p>
            <a:pPr>
              <a:lnSpc>
                <a:spcPct val="100000"/>
              </a:lnSpc>
            </a:pPr>
            <a:r>
              <a:rPr lang="en-US" sz="2400"/>
              <a:t>In Level 2 Biology we learn about the intricate workings of the cell, how animals are adapted to living in their environments, inheritance and gene expression. You will also learn to identify BAD SCIENCE.</a:t>
            </a:r>
          </a:p>
          <a:p>
            <a:pPr>
              <a:lnSpc>
                <a:spcPct val="100000"/>
              </a:lnSpc>
            </a:pPr>
            <a:r>
              <a:rPr lang="en-US" sz="2400"/>
              <a:t>Level 3 Biology looks at controversial socio-scientific issues, genetic manipulations, and various aspects of plant and animal responses as well as ideas on Speciation and Evolution.  This course aims to develop critical thinking and analysis of information.</a:t>
            </a:r>
          </a:p>
        </p:txBody>
      </p:sp>
    </p:spTree>
    <p:extLst>
      <p:ext uri="{BB962C8B-B14F-4D97-AF65-F5344CB8AC3E}">
        <p14:creationId xmlns:p14="http://schemas.microsoft.com/office/powerpoint/2010/main" val="3789974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978C7500-B879-4540-BA6C-EC3398982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7908ED-E586-4BD1-8C58-88570F928F6C}"/>
              </a:ext>
            </a:extLst>
          </p:cNvPr>
          <p:cNvSpPr>
            <a:spLocks noGrp="1"/>
          </p:cNvSpPr>
          <p:nvPr>
            <p:ph type="title"/>
          </p:nvPr>
        </p:nvSpPr>
        <p:spPr>
          <a:xfrm>
            <a:off x="630936" y="4527710"/>
            <a:ext cx="3364993" cy="1600200"/>
          </a:xfrm>
        </p:spPr>
        <p:txBody>
          <a:bodyPr vert="horz" lIns="91440" tIns="45720" rIns="91440" bIns="45720" rtlCol="0" anchor="ctr">
            <a:normAutofit/>
          </a:bodyPr>
          <a:lstStyle/>
          <a:p>
            <a:r>
              <a:rPr lang="en-US" sz="4600" dirty="0"/>
              <a:t>Chemistry</a:t>
            </a:r>
          </a:p>
        </p:txBody>
      </p:sp>
      <mc:AlternateContent xmlns:mc="http://schemas.openxmlformats.org/markup-compatibility/2006" xmlns:p14="http://schemas.microsoft.com/office/powerpoint/2010/main">
        <mc:Choice Requires="p14">
          <p:contentPart p14:bwMode="auto" r:id="rId4">
            <p14:nvContentPartPr>
              <p14:cNvPr id="38" name="Ink 37">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4884261"/>
              <a:ext cx="360" cy="2160"/>
            </p14:xfrm>
          </p:contentPart>
        </mc:Choice>
        <mc:Fallback xmlns="">
          <p:pic>
            <p:nvPicPr>
              <p:cNvPr id="38" name="Ink 37">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5"/>
              <a:stretch>
                <a:fillRect/>
              </a:stretch>
            </p:blipFill>
            <p:spPr>
              <a:xfrm>
                <a:off x="5737403" y="4868832"/>
                <a:ext cx="36000" cy="32709"/>
              </a:xfrm>
              <a:prstGeom prst="rect">
                <a:avLst/>
              </a:prstGeom>
            </p:spPr>
          </p:pic>
        </mc:Fallback>
      </mc:AlternateContent>
      <p:sp>
        <p:nvSpPr>
          <p:cNvPr id="40"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7952" y="4527708"/>
            <a:ext cx="18288" cy="1600200"/>
          </a:xfrm>
          <a:custGeom>
            <a:avLst/>
            <a:gdLst>
              <a:gd name="connsiteX0" fmla="*/ 0 w 18288"/>
              <a:gd name="connsiteY0" fmla="*/ 0 h 1600200"/>
              <a:gd name="connsiteX1" fmla="*/ 18288 w 18288"/>
              <a:gd name="connsiteY1" fmla="*/ 0 h 1600200"/>
              <a:gd name="connsiteX2" fmla="*/ 18288 w 18288"/>
              <a:gd name="connsiteY2" fmla="*/ 549402 h 1600200"/>
              <a:gd name="connsiteX3" fmla="*/ 18288 w 18288"/>
              <a:gd name="connsiteY3" fmla="*/ 1114806 h 1600200"/>
              <a:gd name="connsiteX4" fmla="*/ 18288 w 18288"/>
              <a:gd name="connsiteY4" fmla="*/ 1600200 h 1600200"/>
              <a:gd name="connsiteX5" fmla="*/ 0 w 18288"/>
              <a:gd name="connsiteY5" fmla="*/ 1600200 h 1600200"/>
              <a:gd name="connsiteX6" fmla="*/ 0 w 18288"/>
              <a:gd name="connsiteY6" fmla="*/ 1066800 h 1600200"/>
              <a:gd name="connsiteX7" fmla="*/ 0 w 18288"/>
              <a:gd name="connsiteY7" fmla="*/ 517398 h 1600200"/>
              <a:gd name="connsiteX8" fmla="*/ 0 w 18288"/>
              <a:gd name="connsiteY8"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 h="1600200" fill="none" extrusionOk="0">
                <a:moveTo>
                  <a:pt x="0" y="0"/>
                </a:moveTo>
                <a:cubicBezTo>
                  <a:pt x="4865" y="374"/>
                  <a:pt x="13608" y="53"/>
                  <a:pt x="18288" y="0"/>
                </a:cubicBezTo>
                <a:cubicBezTo>
                  <a:pt x="23286" y="215154"/>
                  <a:pt x="-6672" y="375145"/>
                  <a:pt x="18288" y="549402"/>
                </a:cubicBezTo>
                <a:cubicBezTo>
                  <a:pt x="43248" y="723659"/>
                  <a:pt x="44414" y="873011"/>
                  <a:pt x="18288" y="1114806"/>
                </a:cubicBezTo>
                <a:cubicBezTo>
                  <a:pt x="-7838" y="1356601"/>
                  <a:pt x="13030" y="1360490"/>
                  <a:pt x="18288" y="1600200"/>
                </a:cubicBezTo>
                <a:cubicBezTo>
                  <a:pt x="10638" y="1600772"/>
                  <a:pt x="4111" y="1599793"/>
                  <a:pt x="0" y="1600200"/>
                </a:cubicBezTo>
                <a:cubicBezTo>
                  <a:pt x="-6890" y="1375807"/>
                  <a:pt x="21339" y="1304563"/>
                  <a:pt x="0" y="1066800"/>
                </a:cubicBezTo>
                <a:cubicBezTo>
                  <a:pt x="-21339" y="829037"/>
                  <a:pt x="-23009" y="689986"/>
                  <a:pt x="0" y="517398"/>
                </a:cubicBezTo>
                <a:cubicBezTo>
                  <a:pt x="23009" y="344810"/>
                  <a:pt x="-9921" y="122345"/>
                  <a:pt x="0" y="0"/>
                </a:cubicBezTo>
                <a:close/>
              </a:path>
              <a:path w="18288" h="1600200" stroke="0" extrusionOk="0">
                <a:moveTo>
                  <a:pt x="0" y="0"/>
                </a:moveTo>
                <a:cubicBezTo>
                  <a:pt x="5341" y="9"/>
                  <a:pt x="11148" y="-611"/>
                  <a:pt x="18288" y="0"/>
                </a:cubicBezTo>
                <a:cubicBezTo>
                  <a:pt x="31387" y="104987"/>
                  <a:pt x="17137" y="300374"/>
                  <a:pt x="18288" y="485394"/>
                </a:cubicBezTo>
                <a:cubicBezTo>
                  <a:pt x="19439" y="670414"/>
                  <a:pt x="37394" y="922400"/>
                  <a:pt x="18288" y="1050798"/>
                </a:cubicBezTo>
                <a:cubicBezTo>
                  <a:pt x="-818" y="1179196"/>
                  <a:pt x="6556" y="1394957"/>
                  <a:pt x="18288" y="1600200"/>
                </a:cubicBezTo>
                <a:cubicBezTo>
                  <a:pt x="12642" y="1600430"/>
                  <a:pt x="3803" y="1599869"/>
                  <a:pt x="0" y="1600200"/>
                </a:cubicBezTo>
                <a:cubicBezTo>
                  <a:pt x="10832" y="1355159"/>
                  <a:pt x="-10163" y="1159269"/>
                  <a:pt x="0" y="1034796"/>
                </a:cubicBezTo>
                <a:cubicBezTo>
                  <a:pt x="10163" y="910323"/>
                  <a:pt x="5178" y="626710"/>
                  <a:pt x="0" y="469392"/>
                </a:cubicBezTo>
                <a:cubicBezTo>
                  <a:pt x="-5178" y="312074"/>
                  <a:pt x="20387" y="137476"/>
                  <a:pt x="0" y="0"/>
                </a:cubicBezTo>
                <a:close/>
              </a:path>
            </a:pathLst>
          </a:custGeom>
          <a:solidFill>
            <a:srgbClr val="45B0A8"/>
          </a:solidFill>
          <a:ln w="34925">
            <a:solidFill>
              <a:srgbClr val="45B0A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A486D2A-532A-4E62-B568-210FF7537F3C}"/>
              </a:ext>
            </a:extLst>
          </p:cNvPr>
          <p:cNvSpPr>
            <a:spLocks noGrp="1"/>
          </p:cNvSpPr>
          <p:nvPr>
            <p:ph idx="1"/>
          </p:nvPr>
        </p:nvSpPr>
        <p:spPr>
          <a:xfrm>
            <a:off x="4453127" y="4527708"/>
            <a:ext cx="7107937" cy="1600200"/>
          </a:xfrm>
        </p:spPr>
        <p:txBody>
          <a:bodyPr vert="horz" lIns="91440" tIns="45720" rIns="91440" bIns="45720" rtlCol="0" anchor="ctr">
            <a:normAutofit/>
          </a:bodyPr>
          <a:lstStyle/>
          <a:p>
            <a:pPr marL="0" indent="0">
              <a:buNone/>
            </a:pPr>
            <a:r>
              <a:rPr lang="en-US" sz="2000" dirty="0"/>
              <a:t>In level 2 and 3 we cover Organic Chemistry, and Inorganic Chemistry including Redox and Spectroscopy.</a:t>
            </a:r>
          </a:p>
          <a:p>
            <a:pPr marL="0" indent="0">
              <a:buNone/>
            </a:pPr>
            <a:r>
              <a:rPr lang="en-US" sz="2000" dirty="0"/>
              <a:t>You will pick up core skills of communication, collaboration, critical thinking and curiosity which is needed for the future world of work.</a:t>
            </a:r>
          </a:p>
        </p:txBody>
      </p:sp>
      <p:pic>
        <p:nvPicPr>
          <p:cNvPr id="7" name="8EE00C2D">
            <a:hlinkClick r:id="" action="ppaction://media"/>
            <a:extLst>
              <a:ext uri="{FF2B5EF4-FFF2-40B4-BE49-F238E27FC236}">
                <a16:creationId xmlns:a16="http://schemas.microsoft.com/office/drawing/2014/main" id="{435C5256-FC1F-43B1-97DE-D06C6CA9482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44404" y="250856"/>
            <a:ext cx="2299144" cy="4087368"/>
          </a:xfrm>
          <a:prstGeom prst="rect">
            <a:avLst/>
          </a:prstGeom>
        </p:spPr>
      </p:pic>
      <p:pic>
        <p:nvPicPr>
          <p:cNvPr id="5" name="Picture 4">
            <a:extLst>
              <a:ext uri="{FF2B5EF4-FFF2-40B4-BE49-F238E27FC236}">
                <a16:creationId xmlns:a16="http://schemas.microsoft.com/office/drawing/2014/main" id="{84E3B673-22BF-41D7-ACFB-E203A2B5DD15}"/>
              </a:ext>
            </a:extLst>
          </p:cNvPr>
          <p:cNvPicPr>
            <a:picLocks noChangeAspect="1"/>
          </p:cNvPicPr>
          <p:nvPr/>
        </p:nvPicPr>
        <p:blipFill rotWithShape="1">
          <a:blip r:embed="rId7"/>
          <a:srcRect t="12352" r="2" b="3152"/>
          <a:stretch/>
        </p:blipFill>
        <p:spPr>
          <a:xfrm>
            <a:off x="4209471" y="164592"/>
            <a:ext cx="3773058" cy="4087368"/>
          </a:xfrm>
          <a:prstGeom prst="rect">
            <a:avLst/>
          </a:prstGeom>
        </p:spPr>
      </p:pic>
      <p:pic>
        <p:nvPicPr>
          <p:cNvPr id="6" name="Picture 5">
            <a:extLst>
              <a:ext uri="{FF2B5EF4-FFF2-40B4-BE49-F238E27FC236}">
                <a16:creationId xmlns:a16="http://schemas.microsoft.com/office/drawing/2014/main" id="{9FAF2CDD-6F3A-4172-A5C3-AD903A98D9F2}"/>
              </a:ext>
            </a:extLst>
          </p:cNvPr>
          <p:cNvPicPr>
            <a:picLocks noChangeAspect="1"/>
          </p:cNvPicPr>
          <p:nvPr/>
        </p:nvPicPr>
        <p:blipFill rotWithShape="1">
          <a:blip r:embed="rId8"/>
          <a:srcRect t="278" b="8812"/>
          <a:stretch/>
        </p:blipFill>
        <p:spPr>
          <a:xfrm>
            <a:off x="8260260" y="164592"/>
            <a:ext cx="3675528" cy="4087368"/>
          </a:xfrm>
          <a:prstGeom prst="rect">
            <a:avLst/>
          </a:prstGeom>
        </p:spPr>
      </p:pic>
    </p:spTree>
    <p:extLst>
      <p:ext uri="{BB962C8B-B14F-4D97-AF65-F5344CB8AC3E}">
        <p14:creationId xmlns:p14="http://schemas.microsoft.com/office/powerpoint/2010/main" val="262941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11CD5-99DD-4A0A-99BE-54F6D255B743}"/>
              </a:ext>
            </a:extLst>
          </p:cNvPr>
          <p:cNvSpPr>
            <a:spLocks noGrp="1"/>
          </p:cNvSpPr>
          <p:nvPr>
            <p:ph type="title"/>
          </p:nvPr>
        </p:nvSpPr>
        <p:spPr/>
        <p:txBody>
          <a:bodyPr/>
          <a:lstStyle/>
          <a:p>
            <a:r>
              <a:rPr lang="en-US"/>
              <a:t>Physics</a:t>
            </a:r>
          </a:p>
        </p:txBody>
      </p:sp>
      <p:sp>
        <p:nvSpPr>
          <p:cNvPr id="3" name="Content Placeholder 2">
            <a:extLst>
              <a:ext uri="{FF2B5EF4-FFF2-40B4-BE49-F238E27FC236}">
                <a16:creationId xmlns:a16="http://schemas.microsoft.com/office/drawing/2014/main" id="{E6046B3F-B916-474F-AC65-FFCD0CB18D28}"/>
              </a:ext>
            </a:extLst>
          </p:cNvPr>
          <p:cNvSpPr>
            <a:spLocks noGrp="1"/>
          </p:cNvSpPr>
          <p:nvPr>
            <p:ph idx="1"/>
          </p:nvPr>
        </p:nvSpPr>
        <p:spPr>
          <a:xfrm>
            <a:off x="230529" y="2064422"/>
            <a:ext cx="5663878" cy="4251960"/>
          </a:xfrm>
        </p:spPr>
        <p:txBody>
          <a:bodyPr vert="horz" lIns="91440" tIns="45720" rIns="91440" bIns="45720" rtlCol="0" anchor="t">
            <a:normAutofit/>
          </a:bodyPr>
          <a:lstStyle/>
          <a:p>
            <a:r>
              <a:rPr lang="en-US"/>
              <a:t>In Level 2 and 3, we cover Mechanics, Waves, Electricity and Nuclear Physics. We also do a practical investigation.</a:t>
            </a:r>
          </a:p>
          <a:p>
            <a:r>
              <a:rPr lang="en-US"/>
              <a:t>If you want to understand what is going on in this video, take Physics!</a:t>
            </a:r>
          </a:p>
          <a:p>
            <a:r>
              <a:rPr lang="en-US"/>
              <a:t>Career pathways: Engineering, Sciences, life skills.</a:t>
            </a:r>
          </a:p>
          <a:p>
            <a:endParaRPr lang="en-US"/>
          </a:p>
        </p:txBody>
      </p:sp>
      <p:pic>
        <p:nvPicPr>
          <p:cNvPr id="4" name="Picture 4">
            <a:hlinkClick r:id="" action="ppaction://media"/>
            <a:extLst>
              <a:ext uri="{FF2B5EF4-FFF2-40B4-BE49-F238E27FC236}">
                <a16:creationId xmlns:a16="http://schemas.microsoft.com/office/drawing/2014/main" id="{F07A916E-A3E1-4794-95C9-CCC24DC7921F}"/>
              </a:ext>
            </a:extLst>
          </p:cNvPr>
          <p:cNvPicPr>
            <a:picLocks noRot="1" noChangeAspect="1"/>
          </p:cNvPicPr>
          <p:nvPr>
            <a:videoFile r:link="rId1"/>
          </p:nvPr>
        </p:nvPicPr>
        <p:blipFill>
          <a:blip r:embed="rId3"/>
          <a:stretch>
            <a:fillRect/>
          </a:stretch>
        </p:blipFill>
        <p:spPr>
          <a:xfrm>
            <a:off x="6039331" y="2249075"/>
            <a:ext cx="5572728" cy="3283110"/>
          </a:xfrm>
          <a:prstGeom prst="rect">
            <a:avLst/>
          </a:prstGeom>
        </p:spPr>
      </p:pic>
    </p:spTree>
    <p:extLst>
      <p:ext uri="{BB962C8B-B14F-4D97-AF65-F5344CB8AC3E}">
        <p14:creationId xmlns:p14="http://schemas.microsoft.com/office/powerpoint/2010/main" val="1499300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20" name="Rectangle 1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24392A-196E-4528-B4E9-6C564AF97E13}"/>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400"/>
              <a:t>Geography</a:t>
            </a:r>
          </a:p>
        </p:txBody>
      </p:sp>
      <p:sp>
        <p:nvSpPr>
          <p:cNvPr id="22"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27432"/>
          </a:xfrm>
          <a:custGeom>
            <a:avLst/>
            <a:gdLst>
              <a:gd name="connsiteX0" fmla="*/ 0 w 3255095"/>
              <a:gd name="connsiteY0" fmla="*/ 0 h 27432"/>
              <a:gd name="connsiteX1" fmla="*/ 618468 w 3255095"/>
              <a:gd name="connsiteY1" fmla="*/ 0 h 27432"/>
              <a:gd name="connsiteX2" fmla="*/ 1269487 w 3255095"/>
              <a:gd name="connsiteY2" fmla="*/ 0 h 27432"/>
              <a:gd name="connsiteX3" fmla="*/ 1953057 w 3255095"/>
              <a:gd name="connsiteY3" fmla="*/ 0 h 27432"/>
              <a:gd name="connsiteX4" fmla="*/ 2636627 w 3255095"/>
              <a:gd name="connsiteY4" fmla="*/ 0 h 27432"/>
              <a:gd name="connsiteX5" fmla="*/ 3255095 w 3255095"/>
              <a:gd name="connsiteY5" fmla="*/ 0 h 27432"/>
              <a:gd name="connsiteX6" fmla="*/ 3255095 w 3255095"/>
              <a:gd name="connsiteY6" fmla="*/ 27432 h 27432"/>
              <a:gd name="connsiteX7" fmla="*/ 2538974 w 3255095"/>
              <a:gd name="connsiteY7" fmla="*/ 27432 h 27432"/>
              <a:gd name="connsiteX8" fmla="*/ 1822853 w 3255095"/>
              <a:gd name="connsiteY8" fmla="*/ 27432 h 27432"/>
              <a:gd name="connsiteX9" fmla="*/ 1171834 w 3255095"/>
              <a:gd name="connsiteY9" fmla="*/ 27432 h 27432"/>
              <a:gd name="connsiteX10" fmla="*/ 0 w 3255095"/>
              <a:gd name="connsiteY10" fmla="*/ 27432 h 27432"/>
              <a:gd name="connsiteX11" fmla="*/ 0 w 3255095"/>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45B0A8"/>
          </a:solidFill>
          <a:ln w="38100" cap="rnd">
            <a:solidFill>
              <a:srgbClr val="45B0A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eography Promo.mp4" descr="Geography Promo.mp4">
            <a:hlinkClick r:id="" action="ppaction://media"/>
            <a:extLst>
              <a:ext uri="{FF2B5EF4-FFF2-40B4-BE49-F238E27FC236}">
                <a16:creationId xmlns:a16="http://schemas.microsoft.com/office/drawing/2014/main" id="{89B74B69-38B2-8540-9F21-B0F47BD6043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04695" y="1302299"/>
            <a:ext cx="7561607" cy="4253401"/>
          </a:xfrm>
          <a:prstGeom prst="rect">
            <a:avLst/>
          </a:prstGeom>
        </p:spPr>
      </p:pic>
    </p:spTree>
    <p:extLst>
      <p:ext uri="{BB962C8B-B14F-4D97-AF65-F5344CB8AC3E}">
        <p14:creationId xmlns:p14="http://schemas.microsoft.com/office/powerpoint/2010/main" val="141851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1" name="Rectangle 1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4C19F4-187E-42C3-8BD2-BEDB4F0D4C4F}"/>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800"/>
              <a:t>History</a:t>
            </a:r>
          </a:p>
        </p:txBody>
      </p:sp>
      <p:sp>
        <p:nvSpPr>
          <p:cNvPr id="1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27432"/>
          </a:xfrm>
          <a:custGeom>
            <a:avLst/>
            <a:gdLst>
              <a:gd name="connsiteX0" fmla="*/ 0 w 3255095"/>
              <a:gd name="connsiteY0" fmla="*/ 0 h 27432"/>
              <a:gd name="connsiteX1" fmla="*/ 618468 w 3255095"/>
              <a:gd name="connsiteY1" fmla="*/ 0 h 27432"/>
              <a:gd name="connsiteX2" fmla="*/ 1269487 w 3255095"/>
              <a:gd name="connsiteY2" fmla="*/ 0 h 27432"/>
              <a:gd name="connsiteX3" fmla="*/ 1953057 w 3255095"/>
              <a:gd name="connsiteY3" fmla="*/ 0 h 27432"/>
              <a:gd name="connsiteX4" fmla="*/ 2636627 w 3255095"/>
              <a:gd name="connsiteY4" fmla="*/ 0 h 27432"/>
              <a:gd name="connsiteX5" fmla="*/ 3255095 w 3255095"/>
              <a:gd name="connsiteY5" fmla="*/ 0 h 27432"/>
              <a:gd name="connsiteX6" fmla="*/ 3255095 w 3255095"/>
              <a:gd name="connsiteY6" fmla="*/ 27432 h 27432"/>
              <a:gd name="connsiteX7" fmla="*/ 2538974 w 3255095"/>
              <a:gd name="connsiteY7" fmla="*/ 27432 h 27432"/>
              <a:gd name="connsiteX8" fmla="*/ 1822853 w 3255095"/>
              <a:gd name="connsiteY8" fmla="*/ 27432 h 27432"/>
              <a:gd name="connsiteX9" fmla="*/ 1171834 w 3255095"/>
              <a:gd name="connsiteY9" fmla="*/ 27432 h 27432"/>
              <a:gd name="connsiteX10" fmla="*/ 0 w 3255095"/>
              <a:gd name="connsiteY10" fmla="*/ 27432 h 27432"/>
              <a:gd name="connsiteX11" fmla="*/ 0 w 3255095"/>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45B0A8"/>
          </a:solidFill>
          <a:ln w="38100" cap="rnd">
            <a:solidFill>
              <a:srgbClr val="45B0A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hlinkClick r:id="" action="ppaction://media"/>
            <a:extLst>
              <a:ext uri="{FF2B5EF4-FFF2-40B4-BE49-F238E27FC236}">
                <a16:creationId xmlns:a16="http://schemas.microsoft.com/office/drawing/2014/main" id="{20A0BFA0-0513-40DA-ADF7-C96C8ED58CB3}"/>
              </a:ext>
            </a:extLst>
          </p:cNvPr>
          <p:cNvPicPr>
            <a:picLocks noGrp="1" noRot="1" noChangeAspect="1"/>
          </p:cNvPicPr>
          <p:nvPr>
            <p:ph idx="1"/>
            <a:videoFile r:link="rId1"/>
          </p:nvPr>
        </p:nvPicPr>
        <p:blipFill>
          <a:blip r:embed="rId3"/>
          <a:stretch>
            <a:fillRect/>
          </a:stretch>
        </p:blipFill>
        <p:spPr>
          <a:xfrm>
            <a:off x="4849574" y="723519"/>
            <a:ext cx="7214616" cy="5410962"/>
          </a:xfrm>
          <a:prstGeom prst="rect">
            <a:avLst/>
          </a:prstGeom>
        </p:spPr>
      </p:pic>
    </p:spTree>
    <p:extLst>
      <p:ext uri="{BB962C8B-B14F-4D97-AF65-F5344CB8AC3E}">
        <p14:creationId xmlns:p14="http://schemas.microsoft.com/office/powerpoint/2010/main" val="642262843"/>
      </p:ext>
    </p:extLst>
  </p:cSld>
  <p:clrMapOvr>
    <a:masterClrMapping/>
  </p:clrMapOvr>
</p:sld>
</file>

<file path=ppt/theme/theme1.xml><?xml version="1.0" encoding="utf-8"?>
<a:theme xmlns:a="http://schemas.openxmlformats.org/drawingml/2006/main" name="SketchyVTI">
  <a:themeElements>
    <a:clrScheme name="AnalogousFromRegularSeedRightStep">
      <a:dk1>
        <a:srgbClr val="000000"/>
      </a:dk1>
      <a:lt1>
        <a:srgbClr val="FFFFFF"/>
      </a:lt1>
      <a:dk2>
        <a:srgbClr val="242B41"/>
      </a:dk2>
      <a:lt2>
        <a:srgbClr val="E8E2E2"/>
      </a:lt2>
      <a:accent1>
        <a:srgbClr val="45B0A8"/>
      </a:accent1>
      <a:accent2>
        <a:srgbClr val="3B88B1"/>
      </a:accent2>
      <a:accent3>
        <a:srgbClr val="4D69C3"/>
      </a:accent3>
      <a:accent4>
        <a:srgbClr val="5B47B6"/>
      </a:accent4>
      <a:accent5>
        <a:srgbClr val="944DC3"/>
      </a:accent5>
      <a:accent6>
        <a:srgbClr val="B13BB0"/>
      </a:accent6>
      <a:hlink>
        <a:srgbClr val="C44F57"/>
      </a:hlink>
      <a:folHlink>
        <a:srgbClr val="7F7F7F"/>
      </a:folHlink>
    </a:clrScheme>
    <a:fontScheme name="Sketchy_SerifHand">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AC564695907BA4DA380ABBE1196960B" ma:contentTypeVersion="12" ma:contentTypeDescription="Create a new document." ma:contentTypeScope="" ma:versionID="92deb9cab94ebec0350b3847e6b32971">
  <xsd:schema xmlns:xsd="http://www.w3.org/2001/XMLSchema" xmlns:xs="http://www.w3.org/2001/XMLSchema" xmlns:p="http://schemas.microsoft.com/office/2006/metadata/properties" xmlns:ns2="221d4550-8e81-4ca9-bc46-436c141b730c" xmlns:ns3="67e90466-4334-4a60-8afc-1c6bca4c450e" targetNamespace="http://schemas.microsoft.com/office/2006/metadata/properties" ma:root="true" ma:fieldsID="737160be8dc208d766811606851cbed8" ns2:_="" ns3:_="">
    <xsd:import namespace="221d4550-8e81-4ca9-bc46-436c141b730c"/>
    <xsd:import namespace="67e90466-4334-4a60-8afc-1c6bca4c450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1d4550-8e81-4ca9-bc46-436c141b73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7e90466-4334-4a60-8afc-1c6bca4c450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67e90466-4334-4a60-8afc-1c6bca4c450e">
      <UserInfo>
        <DisplayName>Chhaya Narayan</DisplayName>
        <AccountId>12</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A6446F-3B28-4EA6-8A4D-8B442292FF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1d4550-8e81-4ca9-bc46-436c141b730c"/>
    <ds:schemaRef ds:uri="67e90466-4334-4a60-8afc-1c6bca4c45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BE1DF1F-D02E-46A2-93F3-3AFA28E2B399}">
  <ds:schemaRefs>
    <ds:schemaRef ds:uri="http://purl.org/dc/dcmitype/"/>
    <ds:schemaRef ds:uri="bc88c7be-2e55-4f1e-86dd-cf13743de9ba"/>
    <ds:schemaRef ds:uri="http://www.w3.org/XML/1998/namespac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ad18c7d5-188f-4891-8a69-e0b3756429c9"/>
    <ds:schemaRef ds:uri="http://schemas.microsoft.com/office/2006/metadata/properties"/>
    <ds:schemaRef ds:uri="http://purl.org/dc/terms/"/>
    <ds:schemaRef ds:uri="67e90466-4334-4a60-8afc-1c6bca4c450e"/>
  </ds:schemaRefs>
</ds:datastoreItem>
</file>

<file path=customXml/itemProps3.xml><?xml version="1.0" encoding="utf-8"?>
<ds:datastoreItem xmlns:ds="http://schemas.openxmlformats.org/officeDocument/2006/customXml" ds:itemID="{3250CCF0-6E2C-4253-A565-22809BC75E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TotalTime>
  <Words>1630</Words>
  <Application>Microsoft Office PowerPoint</Application>
  <PresentationFormat>Widescreen</PresentationFormat>
  <Paragraphs>102</Paragraphs>
  <Slides>28</Slides>
  <Notes>0</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Abadi</vt:lpstr>
      <vt:lpstr>Arial</vt:lpstr>
      <vt:lpstr>Bradley Hand ITC</vt:lpstr>
      <vt:lpstr>Modern Love</vt:lpstr>
      <vt:lpstr>The Hand</vt:lpstr>
      <vt:lpstr>SketchyVTI</vt:lpstr>
      <vt:lpstr> Elim Senior Subject Options and  Pathways</vt:lpstr>
      <vt:lpstr>Mathematics</vt:lpstr>
      <vt:lpstr>English</vt:lpstr>
      <vt:lpstr>General Science (Yr 11 only)</vt:lpstr>
      <vt:lpstr>Biology</vt:lpstr>
      <vt:lpstr>Chemistry</vt:lpstr>
      <vt:lpstr>Physics</vt:lpstr>
      <vt:lpstr>Geography</vt:lpstr>
      <vt:lpstr>History</vt:lpstr>
      <vt:lpstr>Physical Education  PE</vt:lpstr>
      <vt:lpstr>Outdoor Education  OED </vt:lpstr>
      <vt:lpstr>The Visual Arts</vt:lpstr>
      <vt:lpstr>The Visual Arts - Painting</vt:lpstr>
      <vt:lpstr>The Visual Arts</vt:lpstr>
      <vt:lpstr>The Visual Arts - Photography</vt:lpstr>
      <vt:lpstr>Art History</vt:lpstr>
      <vt:lpstr>DVC – Design and Visual Communication</vt:lpstr>
      <vt:lpstr>PowerPoint Presentation</vt:lpstr>
      <vt:lpstr>PowerPoint Presentation</vt:lpstr>
      <vt:lpstr>Digital Technologies   bit.ly/dtatelim</vt:lpstr>
      <vt:lpstr>Accounting</vt:lpstr>
      <vt:lpstr>Economics</vt:lpstr>
      <vt:lpstr>Music</vt:lpstr>
      <vt:lpstr>Music</vt:lpstr>
      <vt:lpstr>Chinese </vt:lpstr>
      <vt:lpstr>Chinese </vt:lpstr>
      <vt:lpstr>Christian Living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BC Subject Options and  Pathways</dc:title>
  <dc:creator>Chhaya Narayan</dc:creator>
  <cp:lastModifiedBy>Alicia Hooper</cp:lastModifiedBy>
  <cp:revision>22</cp:revision>
  <dcterms:created xsi:type="dcterms:W3CDTF">2020-08-24T02:10:15Z</dcterms:created>
  <dcterms:modified xsi:type="dcterms:W3CDTF">2021-09-01T00:00:34Z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0x010100BAC564695907BA4DA380ABBE1196960B</vt:lpwstr>
  </property>
</Properties>
</file>